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EA05C8-1395-4624-A868-5D7A6BB64B9B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6CB0979-365F-4F9F-BCD1-202EE0773BCE}">
      <dgm:prSet/>
      <dgm:spPr/>
      <dgm:t>
        <a:bodyPr/>
        <a:lstStyle/>
        <a:p>
          <a:r>
            <a:rPr lang="hu-HU"/>
            <a:t>Téma: drágakövek</a:t>
          </a:r>
          <a:endParaRPr lang="en-US"/>
        </a:p>
      </dgm:t>
    </dgm:pt>
    <dgm:pt modelId="{C9E745C6-62C4-4EB9-9F6A-CC108012126D}" type="parTrans" cxnId="{457FE101-D204-478F-A077-7E457EC3059B}">
      <dgm:prSet/>
      <dgm:spPr/>
      <dgm:t>
        <a:bodyPr/>
        <a:lstStyle/>
        <a:p>
          <a:endParaRPr lang="en-US"/>
        </a:p>
      </dgm:t>
    </dgm:pt>
    <dgm:pt modelId="{6189A993-6A38-4060-84BA-AB65C6BB4A76}" type="sibTrans" cxnId="{457FE101-D204-478F-A077-7E457EC3059B}">
      <dgm:prSet/>
      <dgm:spPr/>
      <dgm:t>
        <a:bodyPr/>
        <a:lstStyle/>
        <a:p>
          <a:endParaRPr lang="en-US"/>
        </a:p>
      </dgm:t>
    </dgm:pt>
    <dgm:pt modelId="{2EC1EB70-BAE3-42C3-A87B-B950BA682D48}">
      <dgm:prSet/>
      <dgm:spPr/>
      <dgm:t>
        <a:bodyPr/>
        <a:lstStyle/>
        <a:p>
          <a:r>
            <a:rPr lang="hu-HU"/>
            <a:t>A diákoknak egy rejtélyt kell megoldaniuk</a:t>
          </a:r>
          <a:endParaRPr lang="en-US"/>
        </a:p>
      </dgm:t>
    </dgm:pt>
    <dgm:pt modelId="{E2ABC2F2-4B7D-4EFA-B4A7-2CCBBED7677A}" type="parTrans" cxnId="{106C306C-05ED-4AF5-A41E-027157B22F0E}">
      <dgm:prSet/>
      <dgm:spPr/>
      <dgm:t>
        <a:bodyPr/>
        <a:lstStyle/>
        <a:p>
          <a:endParaRPr lang="en-US"/>
        </a:p>
      </dgm:t>
    </dgm:pt>
    <dgm:pt modelId="{FF457842-9E93-44CD-A851-A01DEDD2EFE8}" type="sibTrans" cxnId="{106C306C-05ED-4AF5-A41E-027157B22F0E}">
      <dgm:prSet/>
      <dgm:spPr/>
      <dgm:t>
        <a:bodyPr/>
        <a:lstStyle/>
        <a:p>
          <a:endParaRPr lang="en-US"/>
        </a:p>
      </dgm:t>
    </dgm:pt>
    <dgm:pt modelId="{C49376C1-F70A-45D3-A474-2B6B0BA0699A}">
      <dgm:prSet/>
      <dgm:spPr/>
      <dgm:t>
        <a:bodyPr/>
        <a:lstStyle/>
        <a:p>
          <a:r>
            <a:rPr lang="hu-HU"/>
            <a:t>Fő kérdés: melyik drágaköves ékszert rabolhatták el a Kristálycsillag Nemzeti Múzeumából?</a:t>
          </a:r>
          <a:endParaRPr lang="en-US"/>
        </a:p>
      </dgm:t>
    </dgm:pt>
    <dgm:pt modelId="{5C96CA6D-A1CF-4C67-8349-A112095D41FE}" type="parTrans" cxnId="{56FB0659-846A-4857-827A-9ED22BDC5A0F}">
      <dgm:prSet/>
      <dgm:spPr/>
      <dgm:t>
        <a:bodyPr/>
        <a:lstStyle/>
        <a:p>
          <a:endParaRPr lang="en-US"/>
        </a:p>
      </dgm:t>
    </dgm:pt>
    <dgm:pt modelId="{BCBCF8FF-0FF2-4151-B5C9-6F9C10EA6BF1}" type="sibTrans" cxnId="{56FB0659-846A-4857-827A-9ED22BDC5A0F}">
      <dgm:prSet/>
      <dgm:spPr/>
      <dgm:t>
        <a:bodyPr/>
        <a:lstStyle/>
        <a:p>
          <a:endParaRPr lang="en-US"/>
        </a:p>
      </dgm:t>
    </dgm:pt>
    <dgm:pt modelId="{54C3A0CF-12CB-44BA-9620-CA410D275229}">
      <dgm:prSet/>
      <dgm:spPr/>
      <dgm:t>
        <a:bodyPr/>
        <a:lstStyle/>
        <a:p>
          <a:r>
            <a:rPr lang="hu-HU"/>
            <a:t>Előnye: játékos úton megismerkednek a legjelentősebb drágakövekkel, azok fizikai, kémiai tulajdonságaival, földrajzi származási helyükkel és legfontosabb felhasználási formájukkal</a:t>
          </a:r>
          <a:endParaRPr lang="en-US"/>
        </a:p>
      </dgm:t>
    </dgm:pt>
    <dgm:pt modelId="{802EAF10-911D-4DFF-B760-39C295DED283}" type="parTrans" cxnId="{3ABD367D-578D-45AB-A421-069B5A1814CA}">
      <dgm:prSet/>
      <dgm:spPr/>
      <dgm:t>
        <a:bodyPr/>
        <a:lstStyle/>
        <a:p>
          <a:endParaRPr lang="en-US"/>
        </a:p>
      </dgm:t>
    </dgm:pt>
    <dgm:pt modelId="{541334C9-7F32-4EFB-9F23-27DF29DE7770}" type="sibTrans" cxnId="{3ABD367D-578D-45AB-A421-069B5A1814CA}">
      <dgm:prSet/>
      <dgm:spPr/>
      <dgm:t>
        <a:bodyPr/>
        <a:lstStyle/>
        <a:p>
          <a:endParaRPr lang="en-US"/>
        </a:p>
      </dgm:t>
    </dgm:pt>
    <dgm:pt modelId="{2D9178E3-BE1F-4660-AD30-C75AA69C66FE}" type="pres">
      <dgm:prSet presAssocID="{EDEA05C8-1395-4624-A868-5D7A6BB64B9B}" presName="vert0" presStyleCnt="0">
        <dgm:presLayoutVars>
          <dgm:dir/>
          <dgm:animOne val="branch"/>
          <dgm:animLvl val="lvl"/>
        </dgm:presLayoutVars>
      </dgm:prSet>
      <dgm:spPr/>
    </dgm:pt>
    <dgm:pt modelId="{34FC6615-7811-4163-8386-F95182D07899}" type="pres">
      <dgm:prSet presAssocID="{36CB0979-365F-4F9F-BCD1-202EE0773BCE}" presName="thickLine" presStyleLbl="alignNode1" presStyleIdx="0" presStyleCnt="4"/>
      <dgm:spPr/>
    </dgm:pt>
    <dgm:pt modelId="{F8091C5A-D22B-4CDE-9897-9B54450941BA}" type="pres">
      <dgm:prSet presAssocID="{36CB0979-365F-4F9F-BCD1-202EE0773BCE}" presName="horz1" presStyleCnt="0"/>
      <dgm:spPr/>
    </dgm:pt>
    <dgm:pt modelId="{EDF10E47-B715-4DED-B1D7-BD212485C1A1}" type="pres">
      <dgm:prSet presAssocID="{36CB0979-365F-4F9F-BCD1-202EE0773BCE}" presName="tx1" presStyleLbl="revTx" presStyleIdx="0" presStyleCnt="4"/>
      <dgm:spPr/>
    </dgm:pt>
    <dgm:pt modelId="{BFA8EB9F-32D3-4070-BFF5-BCDDE88ADC2B}" type="pres">
      <dgm:prSet presAssocID="{36CB0979-365F-4F9F-BCD1-202EE0773BCE}" presName="vert1" presStyleCnt="0"/>
      <dgm:spPr/>
    </dgm:pt>
    <dgm:pt modelId="{B6645734-E02E-4FF1-9E05-A7D8FED556C8}" type="pres">
      <dgm:prSet presAssocID="{2EC1EB70-BAE3-42C3-A87B-B950BA682D48}" presName="thickLine" presStyleLbl="alignNode1" presStyleIdx="1" presStyleCnt="4"/>
      <dgm:spPr/>
    </dgm:pt>
    <dgm:pt modelId="{794E6F96-AC50-4877-A798-3CCDC467A119}" type="pres">
      <dgm:prSet presAssocID="{2EC1EB70-BAE3-42C3-A87B-B950BA682D48}" presName="horz1" presStyleCnt="0"/>
      <dgm:spPr/>
    </dgm:pt>
    <dgm:pt modelId="{8FE6396B-2CF9-477A-B3F6-170542E90F49}" type="pres">
      <dgm:prSet presAssocID="{2EC1EB70-BAE3-42C3-A87B-B950BA682D48}" presName="tx1" presStyleLbl="revTx" presStyleIdx="1" presStyleCnt="4"/>
      <dgm:spPr/>
    </dgm:pt>
    <dgm:pt modelId="{F9302E6C-EC31-43E7-B2E7-6060A6D73BC4}" type="pres">
      <dgm:prSet presAssocID="{2EC1EB70-BAE3-42C3-A87B-B950BA682D48}" presName="vert1" presStyleCnt="0"/>
      <dgm:spPr/>
    </dgm:pt>
    <dgm:pt modelId="{26B593BE-CEBE-4B7F-8B03-4D257489DE6D}" type="pres">
      <dgm:prSet presAssocID="{C49376C1-F70A-45D3-A474-2B6B0BA0699A}" presName="thickLine" presStyleLbl="alignNode1" presStyleIdx="2" presStyleCnt="4"/>
      <dgm:spPr/>
    </dgm:pt>
    <dgm:pt modelId="{DF3C8459-59D1-41E4-A7CD-7199FB3202E6}" type="pres">
      <dgm:prSet presAssocID="{C49376C1-F70A-45D3-A474-2B6B0BA0699A}" presName="horz1" presStyleCnt="0"/>
      <dgm:spPr/>
    </dgm:pt>
    <dgm:pt modelId="{EC28FE81-C3BC-480A-97E4-E0C175251922}" type="pres">
      <dgm:prSet presAssocID="{C49376C1-F70A-45D3-A474-2B6B0BA0699A}" presName="tx1" presStyleLbl="revTx" presStyleIdx="2" presStyleCnt="4"/>
      <dgm:spPr/>
    </dgm:pt>
    <dgm:pt modelId="{739CD7BC-A812-45E7-B103-DD7D20EBF366}" type="pres">
      <dgm:prSet presAssocID="{C49376C1-F70A-45D3-A474-2B6B0BA0699A}" presName="vert1" presStyleCnt="0"/>
      <dgm:spPr/>
    </dgm:pt>
    <dgm:pt modelId="{BAF61CBC-D5B4-465F-8E5C-7F714E6AF4F2}" type="pres">
      <dgm:prSet presAssocID="{54C3A0CF-12CB-44BA-9620-CA410D275229}" presName="thickLine" presStyleLbl="alignNode1" presStyleIdx="3" presStyleCnt="4"/>
      <dgm:spPr/>
    </dgm:pt>
    <dgm:pt modelId="{A6131837-F53F-40AD-959A-B95240EA0B8A}" type="pres">
      <dgm:prSet presAssocID="{54C3A0CF-12CB-44BA-9620-CA410D275229}" presName="horz1" presStyleCnt="0"/>
      <dgm:spPr/>
    </dgm:pt>
    <dgm:pt modelId="{10BAD9B1-6DB0-4FD8-93AD-B4E538C5A45C}" type="pres">
      <dgm:prSet presAssocID="{54C3A0CF-12CB-44BA-9620-CA410D275229}" presName="tx1" presStyleLbl="revTx" presStyleIdx="3" presStyleCnt="4"/>
      <dgm:spPr/>
    </dgm:pt>
    <dgm:pt modelId="{F124F4B1-491A-4DCC-A9C4-943FE5072630}" type="pres">
      <dgm:prSet presAssocID="{54C3A0CF-12CB-44BA-9620-CA410D275229}" presName="vert1" presStyleCnt="0"/>
      <dgm:spPr/>
    </dgm:pt>
  </dgm:ptLst>
  <dgm:cxnLst>
    <dgm:cxn modelId="{C3B77A01-0464-4ECF-B834-9684A6EA46D4}" type="presOf" srcId="{EDEA05C8-1395-4624-A868-5D7A6BB64B9B}" destId="{2D9178E3-BE1F-4660-AD30-C75AA69C66FE}" srcOrd="0" destOrd="0" presId="urn:microsoft.com/office/officeart/2008/layout/LinedList"/>
    <dgm:cxn modelId="{457FE101-D204-478F-A077-7E457EC3059B}" srcId="{EDEA05C8-1395-4624-A868-5D7A6BB64B9B}" destId="{36CB0979-365F-4F9F-BCD1-202EE0773BCE}" srcOrd="0" destOrd="0" parTransId="{C9E745C6-62C4-4EB9-9F6A-CC108012126D}" sibTransId="{6189A993-6A38-4060-84BA-AB65C6BB4A76}"/>
    <dgm:cxn modelId="{5D91F835-82EA-4CFD-A96E-48142295F6F9}" type="presOf" srcId="{C49376C1-F70A-45D3-A474-2B6B0BA0699A}" destId="{EC28FE81-C3BC-480A-97E4-E0C175251922}" srcOrd="0" destOrd="0" presId="urn:microsoft.com/office/officeart/2008/layout/LinedList"/>
    <dgm:cxn modelId="{106C306C-05ED-4AF5-A41E-027157B22F0E}" srcId="{EDEA05C8-1395-4624-A868-5D7A6BB64B9B}" destId="{2EC1EB70-BAE3-42C3-A87B-B950BA682D48}" srcOrd="1" destOrd="0" parTransId="{E2ABC2F2-4B7D-4EFA-B4A7-2CCBBED7677A}" sibTransId="{FF457842-9E93-44CD-A851-A01DEDD2EFE8}"/>
    <dgm:cxn modelId="{56FB0659-846A-4857-827A-9ED22BDC5A0F}" srcId="{EDEA05C8-1395-4624-A868-5D7A6BB64B9B}" destId="{C49376C1-F70A-45D3-A474-2B6B0BA0699A}" srcOrd="2" destOrd="0" parTransId="{5C96CA6D-A1CF-4C67-8349-A112095D41FE}" sibTransId="{BCBCF8FF-0FF2-4151-B5C9-6F9C10EA6BF1}"/>
    <dgm:cxn modelId="{3ABD367D-578D-45AB-A421-069B5A1814CA}" srcId="{EDEA05C8-1395-4624-A868-5D7A6BB64B9B}" destId="{54C3A0CF-12CB-44BA-9620-CA410D275229}" srcOrd="3" destOrd="0" parTransId="{802EAF10-911D-4DFF-B760-39C295DED283}" sibTransId="{541334C9-7F32-4EFB-9F23-27DF29DE7770}"/>
    <dgm:cxn modelId="{E9E7B086-10B2-4E1D-8074-4D8BEC523EF3}" type="presOf" srcId="{36CB0979-365F-4F9F-BCD1-202EE0773BCE}" destId="{EDF10E47-B715-4DED-B1D7-BD212485C1A1}" srcOrd="0" destOrd="0" presId="urn:microsoft.com/office/officeart/2008/layout/LinedList"/>
    <dgm:cxn modelId="{2BA7CC92-0085-47A0-AB59-05E3E0689848}" type="presOf" srcId="{54C3A0CF-12CB-44BA-9620-CA410D275229}" destId="{10BAD9B1-6DB0-4FD8-93AD-B4E538C5A45C}" srcOrd="0" destOrd="0" presId="urn:microsoft.com/office/officeart/2008/layout/LinedList"/>
    <dgm:cxn modelId="{0143E692-B142-424C-9BEC-EDC84C35649C}" type="presOf" srcId="{2EC1EB70-BAE3-42C3-A87B-B950BA682D48}" destId="{8FE6396B-2CF9-477A-B3F6-170542E90F49}" srcOrd="0" destOrd="0" presId="urn:microsoft.com/office/officeart/2008/layout/LinedList"/>
    <dgm:cxn modelId="{6552A615-479E-4B4A-8497-F8864F6E9547}" type="presParOf" srcId="{2D9178E3-BE1F-4660-AD30-C75AA69C66FE}" destId="{34FC6615-7811-4163-8386-F95182D07899}" srcOrd="0" destOrd="0" presId="urn:microsoft.com/office/officeart/2008/layout/LinedList"/>
    <dgm:cxn modelId="{7CFC3753-EA11-4218-9829-5EDE1A6EA2E5}" type="presParOf" srcId="{2D9178E3-BE1F-4660-AD30-C75AA69C66FE}" destId="{F8091C5A-D22B-4CDE-9897-9B54450941BA}" srcOrd="1" destOrd="0" presId="urn:microsoft.com/office/officeart/2008/layout/LinedList"/>
    <dgm:cxn modelId="{7E23DED2-DAA4-42CA-9DDE-458E6D13EC34}" type="presParOf" srcId="{F8091C5A-D22B-4CDE-9897-9B54450941BA}" destId="{EDF10E47-B715-4DED-B1D7-BD212485C1A1}" srcOrd="0" destOrd="0" presId="urn:microsoft.com/office/officeart/2008/layout/LinedList"/>
    <dgm:cxn modelId="{3CAAEAA4-8A18-4EF3-9432-88F1C4F8AEEE}" type="presParOf" srcId="{F8091C5A-D22B-4CDE-9897-9B54450941BA}" destId="{BFA8EB9F-32D3-4070-BFF5-BCDDE88ADC2B}" srcOrd="1" destOrd="0" presId="urn:microsoft.com/office/officeart/2008/layout/LinedList"/>
    <dgm:cxn modelId="{A7264D88-82C9-414D-B996-0800B37A3619}" type="presParOf" srcId="{2D9178E3-BE1F-4660-AD30-C75AA69C66FE}" destId="{B6645734-E02E-4FF1-9E05-A7D8FED556C8}" srcOrd="2" destOrd="0" presId="urn:microsoft.com/office/officeart/2008/layout/LinedList"/>
    <dgm:cxn modelId="{693CD28C-1562-4A01-826E-1303A634FC13}" type="presParOf" srcId="{2D9178E3-BE1F-4660-AD30-C75AA69C66FE}" destId="{794E6F96-AC50-4877-A798-3CCDC467A119}" srcOrd="3" destOrd="0" presId="urn:microsoft.com/office/officeart/2008/layout/LinedList"/>
    <dgm:cxn modelId="{CFB09683-EA41-4287-8727-B8DA46EE8BDA}" type="presParOf" srcId="{794E6F96-AC50-4877-A798-3CCDC467A119}" destId="{8FE6396B-2CF9-477A-B3F6-170542E90F49}" srcOrd="0" destOrd="0" presId="urn:microsoft.com/office/officeart/2008/layout/LinedList"/>
    <dgm:cxn modelId="{4DD9BE65-E073-42C4-A83E-AED04DDC0EFB}" type="presParOf" srcId="{794E6F96-AC50-4877-A798-3CCDC467A119}" destId="{F9302E6C-EC31-43E7-B2E7-6060A6D73BC4}" srcOrd="1" destOrd="0" presId="urn:microsoft.com/office/officeart/2008/layout/LinedList"/>
    <dgm:cxn modelId="{7C3803D7-16BA-44CD-91E1-A27DAB865575}" type="presParOf" srcId="{2D9178E3-BE1F-4660-AD30-C75AA69C66FE}" destId="{26B593BE-CEBE-4B7F-8B03-4D257489DE6D}" srcOrd="4" destOrd="0" presId="urn:microsoft.com/office/officeart/2008/layout/LinedList"/>
    <dgm:cxn modelId="{762BD1A6-0854-4C79-8C6F-25D4762D6650}" type="presParOf" srcId="{2D9178E3-BE1F-4660-AD30-C75AA69C66FE}" destId="{DF3C8459-59D1-41E4-A7CD-7199FB3202E6}" srcOrd="5" destOrd="0" presId="urn:microsoft.com/office/officeart/2008/layout/LinedList"/>
    <dgm:cxn modelId="{6CBB9965-D6E9-4524-BE21-9507F1E94C7B}" type="presParOf" srcId="{DF3C8459-59D1-41E4-A7CD-7199FB3202E6}" destId="{EC28FE81-C3BC-480A-97E4-E0C175251922}" srcOrd="0" destOrd="0" presId="urn:microsoft.com/office/officeart/2008/layout/LinedList"/>
    <dgm:cxn modelId="{872EF6B4-FB71-4811-9846-E302DAE3CC11}" type="presParOf" srcId="{DF3C8459-59D1-41E4-A7CD-7199FB3202E6}" destId="{739CD7BC-A812-45E7-B103-DD7D20EBF366}" srcOrd="1" destOrd="0" presId="urn:microsoft.com/office/officeart/2008/layout/LinedList"/>
    <dgm:cxn modelId="{D0AB5563-FFDE-4347-94D6-8A1AF907DE5B}" type="presParOf" srcId="{2D9178E3-BE1F-4660-AD30-C75AA69C66FE}" destId="{BAF61CBC-D5B4-465F-8E5C-7F714E6AF4F2}" srcOrd="6" destOrd="0" presId="urn:microsoft.com/office/officeart/2008/layout/LinedList"/>
    <dgm:cxn modelId="{7299FC0E-A7B7-4DF7-B385-94CEB0CDB12A}" type="presParOf" srcId="{2D9178E3-BE1F-4660-AD30-C75AA69C66FE}" destId="{A6131837-F53F-40AD-959A-B95240EA0B8A}" srcOrd="7" destOrd="0" presId="urn:microsoft.com/office/officeart/2008/layout/LinedList"/>
    <dgm:cxn modelId="{8FBE2832-B893-47D2-BD7B-D07D3D92F689}" type="presParOf" srcId="{A6131837-F53F-40AD-959A-B95240EA0B8A}" destId="{10BAD9B1-6DB0-4FD8-93AD-B4E538C5A45C}" srcOrd="0" destOrd="0" presId="urn:microsoft.com/office/officeart/2008/layout/LinedList"/>
    <dgm:cxn modelId="{31B7EBAA-EFD1-45AE-8A63-2F092AC3CBE4}" type="presParOf" srcId="{A6131837-F53F-40AD-959A-B95240EA0B8A}" destId="{F124F4B1-491A-4DCC-A9C4-943FE50726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C6615-7811-4163-8386-F95182D07899}">
      <dsp:nvSpPr>
        <dsp:cNvPr id="0" name=""/>
        <dsp:cNvSpPr/>
      </dsp:nvSpPr>
      <dsp:spPr>
        <a:xfrm>
          <a:off x="0" y="0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F10E47-B715-4DED-B1D7-BD212485C1A1}">
      <dsp:nvSpPr>
        <dsp:cNvPr id="0" name=""/>
        <dsp:cNvSpPr/>
      </dsp:nvSpPr>
      <dsp:spPr>
        <a:xfrm>
          <a:off x="0" y="0"/>
          <a:ext cx="6089650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Téma: drágakövek</a:t>
          </a:r>
          <a:endParaRPr lang="en-US" sz="2100" kern="1200"/>
        </a:p>
      </dsp:txBody>
      <dsp:txXfrm>
        <a:off x="0" y="0"/>
        <a:ext cx="6089650" cy="1393031"/>
      </dsp:txXfrm>
    </dsp:sp>
    <dsp:sp modelId="{B6645734-E02E-4FF1-9E05-A7D8FED556C8}">
      <dsp:nvSpPr>
        <dsp:cNvPr id="0" name=""/>
        <dsp:cNvSpPr/>
      </dsp:nvSpPr>
      <dsp:spPr>
        <a:xfrm>
          <a:off x="0" y="1393031"/>
          <a:ext cx="60896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E6396B-2CF9-477A-B3F6-170542E90F49}">
      <dsp:nvSpPr>
        <dsp:cNvPr id="0" name=""/>
        <dsp:cNvSpPr/>
      </dsp:nvSpPr>
      <dsp:spPr>
        <a:xfrm>
          <a:off x="0" y="1393031"/>
          <a:ext cx="6089650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A diákoknak egy rejtélyt kell megoldaniuk</a:t>
          </a:r>
          <a:endParaRPr lang="en-US" sz="2100" kern="1200"/>
        </a:p>
      </dsp:txBody>
      <dsp:txXfrm>
        <a:off x="0" y="1393031"/>
        <a:ext cx="6089650" cy="1393031"/>
      </dsp:txXfrm>
    </dsp:sp>
    <dsp:sp modelId="{26B593BE-CEBE-4B7F-8B03-4D257489DE6D}">
      <dsp:nvSpPr>
        <dsp:cNvPr id="0" name=""/>
        <dsp:cNvSpPr/>
      </dsp:nvSpPr>
      <dsp:spPr>
        <a:xfrm>
          <a:off x="0" y="2786062"/>
          <a:ext cx="60896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28FE81-C3BC-480A-97E4-E0C175251922}">
      <dsp:nvSpPr>
        <dsp:cNvPr id="0" name=""/>
        <dsp:cNvSpPr/>
      </dsp:nvSpPr>
      <dsp:spPr>
        <a:xfrm>
          <a:off x="0" y="2786062"/>
          <a:ext cx="6089650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Fő kérdés: melyik drágaköves ékszert rabolhatták el a Kristálycsillag Nemzeti Múzeumából?</a:t>
          </a:r>
          <a:endParaRPr lang="en-US" sz="2100" kern="1200"/>
        </a:p>
      </dsp:txBody>
      <dsp:txXfrm>
        <a:off x="0" y="2786062"/>
        <a:ext cx="6089650" cy="1393031"/>
      </dsp:txXfrm>
    </dsp:sp>
    <dsp:sp modelId="{BAF61CBC-D5B4-465F-8E5C-7F714E6AF4F2}">
      <dsp:nvSpPr>
        <dsp:cNvPr id="0" name=""/>
        <dsp:cNvSpPr/>
      </dsp:nvSpPr>
      <dsp:spPr>
        <a:xfrm>
          <a:off x="0" y="4179093"/>
          <a:ext cx="608965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AD9B1-6DB0-4FD8-93AD-B4E538C5A45C}">
      <dsp:nvSpPr>
        <dsp:cNvPr id="0" name=""/>
        <dsp:cNvSpPr/>
      </dsp:nvSpPr>
      <dsp:spPr>
        <a:xfrm>
          <a:off x="0" y="4179093"/>
          <a:ext cx="6089650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Előnye: játékos úton megismerkednek a legjelentősebb drágakövekkel, azok fizikai, kémiai tulajdonságaival, földrajzi származási helyükkel és legfontosabb felhasználási formájukkal</a:t>
          </a:r>
          <a:endParaRPr lang="en-US" sz="2100" kern="1200"/>
        </a:p>
      </dsp:txBody>
      <dsp:txXfrm>
        <a:off x="0" y="4179093"/>
        <a:ext cx="6089650" cy="139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43D271-77FC-4571-8B1C-07278581C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351A4E4-A89D-46CA-8163-2E16718D0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097187C-1AF1-47B1-AEE9-8F7F9EA67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A43-6977-4949-91B5-D96598CE9255}" type="datetimeFigureOut">
              <a:rPr lang="hu-HU" smtClean="0"/>
              <a:t>2018. 03. 26.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E869818-55CA-4908-AB91-4B31329B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11ED18F-A32A-4482-B090-E83E4F4A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72E6-0C11-4B46-ADD2-B55782E4E6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299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161223-05DE-411B-988C-DD9EE80E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26F34DD-9D19-4BC7-B57A-D5867153A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1BC39E6-B55C-4F79-83DD-BB4FCB4B7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A43-6977-4949-91B5-D96598CE9255}" type="datetimeFigureOut">
              <a:rPr lang="hu-HU" smtClean="0"/>
              <a:t>2018. 03. 26.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CC493A3-49D9-4924-99DF-EA8AF0C70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7E3DB59-CADE-4882-9292-C9B79BB0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72E6-0C11-4B46-ADD2-B55782E4E6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387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586D86E-4EA3-4EE8-8819-AF2B5CE81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00F5DA8-FE5D-4D3B-B967-EA19F90DE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48C215-4487-4F02-BE4E-D00012832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A43-6977-4949-91B5-D96598CE9255}" type="datetimeFigureOut">
              <a:rPr lang="hu-HU" smtClean="0"/>
              <a:t>2018. 03. 26.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A974939-E224-41F6-9A70-F0667B4BC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F491F3C-D3BA-47E7-B60B-D6AA6613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72E6-0C11-4B46-ADD2-B55782E4E6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762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CD599F-CFFA-44A4-B79F-21C434CC1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9A74F2-3C76-4AC3-B7E1-214A89158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5952B03-89B6-4DAD-B9DC-DFE5BD1F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A43-6977-4949-91B5-D96598CE9255}" type="datetimeFigureOut">
              <a:rPr lang="hu-HU" smtClean="0"/>
              <a:t>2018. 03. 26.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0BA15F8-B447-429D-AFE9-ED684DDA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D84513C-B191-40E8-AF49-1357439D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72E6-0C11-4B46-ADD2-B55782E4E6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137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5F8EE7-F753-403C-80CB-8A212EF6A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16A679D-C316-4441-BBA3-BBBBBA2E3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44EC72D-3350-4989-9A7F-D625899B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A43-6977-4949-91B5-D96598CE9255}" type="datetimeFigureOut">
              <a:rPr lang="hu-HU" smtClean="0"/>
              <a:t>2018. 03. 26.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A1DDFD5-E5E1-4EAB-AB3A-DD0CA5C54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26F306-F226-42CB-89E8-ECEF0C29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72E6-0C11-4B46-ADD2-B55782E4E6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523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D4C7AF-8B1E-43DD-82E9-F7499519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E623110-64E3-4C69-A0D1-E0CE9D503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B407043-D474-48ED-A734-C21ED316D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E62E5EF-9BBB-4646-9D9B-36E662656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A43-6977-4949-91B5-D96598CE9255}" type="datetimeFigureOut">
              <a:rPr lang="hu-HU" smtClean="0"/>
              <a:t>2018. 03. 26.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779C592-F6D2-41E7-9EDE-99B31279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7B9D7E0-E6E2-4032-BBBB-44087EC84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72E6-0C11-4B46-ADD2-B55782E4E6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402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DA6688-7D55-4C1D-9F5A-38BE4608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9FDE80D-7D29-4FD6-BDCE-3C6C0EAAA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40474D1-69DA-43CC-9924-8892AF92C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BCBDBA7-A249-4247-9C70-96FADB6E0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6A91D63-9C30-47DF-B5D2-54B824540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21FBE1E-E63D-447A-9745-3BA78EFB4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A43-6977-4949-91B5-D96598CE9255}" type="datetimeFigureOut">
              <a:rPr lang="hu-HU" smtClean="0"/>
              <a:t>2018. 03. 26.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23DCF60-3C0E-4BB2-B423-197F5800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3B5A2D0-642E-44D6-A38B-02EA62E7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72E6-0C11-4B46-ADD2-B55782E4E6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517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719C2F-3BBD-4534-B320-5680D7E8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82C1672-8267-479D-ADAE-3ED526F4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A43-6977-4949-91B5-D96598CE9255}" type="datetimeFigureOut">
              <a:rPr lang="hu-HU" smtClean="0"/>
              <a:t>2018. 03. 26.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9F2F1FA-4283-405B-A8C5-2C4BC7A3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1456A3F-6D66-4AF1-85CF-13A9A827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72E6-0C11-4B46-ADD2-B55782E4E6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616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DB18EF8-DE13-4071-AB10-321788DD4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A43-6977-4949-91B5-D96598CE9255}" type="datetimeFigureOut">
              <a:rPr lang="hu-HU" smtClean="0"/>
              <a:t>2018. 03. 26.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945E49B-AF57-46FB-AA24-5DBDB579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9AB5D69-2775-44B4-90BD-E5909CA8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72E6-0C11-4B46-ADD2-B55782E4E6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202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777DCF-DBFC-4CE6-B659-50444B7E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96DB40-B5CA-4D8D-BFAB-8750D5D8E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628D415-ECF4-4A71-A58D-89AF34035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3A69D5C-90C5-41ED-ACCF-0094525F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A43-6977-4949-91B5-D96598CE9255}" type="datetimeFigureOut">
              <a:rPr lang="hu-HU" smtClean="0"/>
              <a:t>2018. 03. 26.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EBEE44B-58C7-46C5-B7A6-46242B1B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33318F4-2E97-41B2-884F-B5C31A8D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72E6-0C11-4B46-ADD2-B55782E4E6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610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AEC4AF-EC03-47B1-8468-E7D3C476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737D335-BDB2-4C34-9F21-7B1E63A297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449DF98-61B8-4FB6-8135-F144F04A6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68F07C0-8CA3-4C90-B039-80C1F832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1A43-6977-4949-91B5-D96598CE9255}" type="datetimeFigureOut">
              <a:rPr lang="hu-HU" smtClean="0"/>
              <a:t>2018. 03. 26.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48BA368-E9C5-489E-B7DE-A5AA97E2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64FFD2D-2F5E-4921-A24C-3F6C9C5F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72E6-0C11-4B46-ADD2-B55782E4E6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784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6682DAE-1CD5-4BD2-A27C-29F4C9BD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55AF7EF-6C87-439F-96D5-B33F8F649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41EFF25-032A-4F97-BD88-91428638A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81A43-6977-4949-91B5-D96598CE9255}" type="datetimeFigureOut">
              <a:rPr lang="hu-HU" smtClean="0"/>
              <a:t>2018. 03. 26.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D72D4A7-DE7E-4334-B2AE-D25D69497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1FD8613-F3D2-48DB-A70C-4153DF33D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972E6-0C11-4B46-ADD2-B55782E4E6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90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203AF2D-1442-400C-89B4-261983C951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" b="209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>
            <a:extLst>
              <a:ext uri="{FF2B5EF4-FFF2-40B4-BE49-F238E27FC236}">
                <a16:creationId xmlns:a16="http://schemas.microsoft.com/office/drawing/2014/main" id="{DEB9BA02-A19F-4A68-AA7F-C9D4F9C0B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hu-HU" sz="3100"/>
              <a:t>Nyomozás a drágakövek világában</a:t>
            </a:r>
            <a:br>
              <a:rPr lang="hu-HU" sz="3100"/>
            </a:br>
            <a:r>
              <a:rPr lang="hu-HU" sz="3100"/>
              <a:t>„Melyik drágaköves ékszert rabolták el?”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A20E419-B44E-48A6-AF79-3FC416DB8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hu-HU" sz="1600"/>
              <a:t>Készítette: Bagócsi Zsuzsanna, Léki Boglárka</a:t>
            </a:r>
          </a:p>
          <a:p>
            <a:r>
              <a:rPr lang="hu-HU" sz="1600"/>
              <a:t>2018. Március 26.</a:t>
            </a:r>
          </a:p>
        </p:txBody>
      </p:sp>
    </p:spTree>
    <p:extLst>
      <p:ext uri="{BB962C8B-B14F-4D97-AF65-F5344CB8AC3E}">
        <p14:creationId xmlns:p14="http://schemas.microsoft.com/office/powerpoint/2010/main" val="259941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21B7AF-DF13-4B5A-8BA6-6F479061A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Felhasznált 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4DC311-6E99-40F2-8623-131B097B5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 err="1"/>
              <a:t>Cally</a:t>
            </a:r>
            <a:r>
              <a:rPr lang="hu-HU" dirty="0"/>
              <a:t> Hall: Drágakövek. Képes ismertető a világ több mint 130 drágakövéről. </a:t>
            </a:r>
            <a:r>
              <a:rPr lang="hu-HU" dirty="0" err="1"/>
              <a:t>Panemex</a:t>
            </a:r>
            <a:r>
              <a:rPr lang="hu-HU" dirty="0"/>
              <a:t> Kft., Budapest, 1994. </a:t>
            </a:r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dirty="0"/>
              <a:t>Walter Schumann: Drágakőbiblia. A világ összes drágaköve és ékköve. 1600 egyedi darab. M-Érték Kiadó Kft., Budapest, 2004. </a:t>
            </a:r>
          </a:p>
        </p:txBody>
      </p:sp>
    </p:spTree>
    <p:extLst>
      <p:ext uri="{BB962C8B-B14F-4D97-AF65-F5344CB8AC3E}">
        <p14:creationId xmlns:p14="http://schemas.microsoft.com/office/powerpoint/2010/main" val="412678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09FADD4-9602-4C4F-9174-C4B79DB3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hu-HU" b="1">
                <a:solidFill>
                  <a:schemeClr val="bg1"/>
                </a:solidFill>
              </a:rPr>
              <a:t>A feladat leírása</a:t>
            </a:r>
          </a:p>
        </p:txBody>
      </p:sp>
      <p:graphicFrame>
        <p:nvGraphicFramePr>
          <p:cNvPr id="21" name="Tartalom helye 2">
            <a:extLst>
              <a:ext uri="{FF2B5EF4-FFF2-40B4-BE49-F238E27FC236}">
                <a16:creationId xmlns:a16="http://schemas.microsoft.com/office/drawing/2014/main" id="{3413415C-84F2-4B18-A259-125AE9E5CE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082969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620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52F9D15-DF70-43AF-8A22-38B8D214E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hu-HU" b="1"/>
              <a:t>A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AC3822-251B-4119-B6EC-0C1A4222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dirty="0"/>
              <a:t>A diákokat kiscsoportokba osztjuk, majd ismertetjük a feladat témáját: </a:t>
            </a:r>
          </a:p>
          <a:p>
            <a:pPr marL="0" indent="0" algn="just">
              <a:buNone/>
            </a:pPr>
            <a:endParaRPr lang="hu-HU" sz="2400" i="1" dirty="0"/>
          </a:p>
          <a:p>
            <a:pPr marL="0" indent="0" algn="just">
              <a:buNone/>
            </a:pPr>
            <a:r>
              <a:rPr lang="hu-HU" sz="2400" i="1" dirty="0"/>
              <a:t>„Kristálycsillag Nemzeti </a:t>
            </a:r>
            <a:r>
              <a:rPr lang="hu-HU" sz="2400" i="1" dirty="0" err="1"/>
              <a:t>Múzeumából</a:t>
            </a:r>
            <a:r>
              <a:rPr lang="hu-HU" sz="2400" i="1" dirty="0"/>
              <a:t> fontos kincseket loptak el, köztük egy értékes drágakövekkel díszített ékszert. A feladatotok az lesz, hogy a kisebb részfeladatok megoldása után rájöjjetek, hogy milyen drágakövekkel volt díszítve az ellopott ékszer.”</a:t>
            </a:r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653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1FC7B4-E4A7-4452-B413-1A623E3A72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2288219-9C94-4D2A-BE1A-448660F7C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34" y="2796144"/>
            <a:ext cx="4935970" cy="2776482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08CD7CC-0B37-4E06-ABF4-CFA927B12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hu-HU" b="1"/>
              <a:t>1. részfeladat: A drágakövekről általában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639FF5-1152-42CE-9C4A-6E81989C7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300"/>
              <a:t>Olvassátok el figyelmesen az alábbi ismeretterjesztő szöveget a drágakövekről, majd töltsétek ki a rejtvényt. A megoldás megadja a második részfeladat témáját.</a:t>
            </a:r>
          </a:p>
          <a:p>
            <a:pPr marL="0" indent="0">
              <a:buNone/>
            </a:pPr>
            <a:endParaRPr lang="hu-HU" sz="1300"/>
          </a:p>
          <a:p>
            <a:pPr marL="0" indent="0">
              <a:buNone/>
            </a:pPr>
            <a:r>
              <a:rPr lang="hu-HU" sz="1300"/>
              <a:t>„ A drágaköveknek nincs általános érvényű meghatározása. A legtöbb drágakő ásvány, csak esztétikusabb a megjelenése. A drágakövek nagyra értékelt tulajdonságai csupán csiszolás és fényesítés után igazán hatásosak, az igazi drágakövek mindig egyben csiszolt kövek is. Több szász önálló drágakőféleség létezik. A drágakövekkel a drágakőtudomány (gemmonlógia) foglalkozik. Mivel a legtöbb drágakő ásvány, így keletkezése megegyezik az ásványéval, amelyek nagyon eltérő módon jöhetnek létre. A keletkezés szerint beszélhetünk magmás folyamatok, üledékes folyamatok és átalakulási folyamatok ásványairól. A drágakövek kapcsán fontos megemlékezni a sűrűségükről, amely 1 és 8 között ingadozik. A 2 alatti értéket könnyűnek érezzük, a 2 és 4 közöttit normálisnak, a 4 feletti nehéznek tűnik. Az értékesebb drágakövek (ásvány, rubin) sűrűsége nagyobb a kőzetalkotó ásványokénál, például a földpáténál és a kvarcénál.” (Walter Schumann: Drágakőbiblia)</a:t>
            </a:r>
          </a:p>
          <a:p>
            <a:pPr marL="0" indent="0">
              <a:buNone/>
            </a:pPr>
            <a:endParaRPr lang="hu-HU" sz="1300"/>
          </a:p>
        </p:txBody>
      </p:sp>
    </p:spTree>
    <p:extLst>
      <p:ext uri="{BB962C8B-B14F-4D97-AF65-F5344CB8AC3E}">
        <p14:creationId xmlns:p14="http://schemas.microsoft.com/office/powerpoint/2010/main" val="406358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F8D9B2-A35D-42A0-91CB-BE36DE8C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2. részfeladat: A karát fogalma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8F13951-5F6D-466B-A8DF-1F1FFF72D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/>
              <a:t>Alkosd meg a karát fogalmát a megadott szavak segítségével! A feladatmegoldáshoz használhatjátok az internetet!</a:t>
            </a:r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dirty="0" err="1"/>
              <a:t>ct</a:t>
            </a:r>
            <a:r>
              <a:rPr lang="hu-HU" dirty="0"/>
              <a:t>	drágakő-kereskedelem	súlyegység	ára	arany	    minőség	gramm </a:t>
            </a:r>
            <a:r>
              <a:rPr lang="hu-HU" dirty="0" err="1"/>
              <a:t>gramm</a:t>
            </a:r>
            <a:r>
              <a:rPr lang="hu-HU" dirty="0"/>
              <a:t>		</a:t>
            </a:r>
            <a:r>
              <a:rPr lang="hu-HU" dirty="0" err="1"/>
              <a:t>grain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485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>
            <a:extLst>
              <a:ext uri="{FF2B5EF4-FFF2-40B4-BE49-F238E27FC236}">
                <a16:creationId xmlns:a16="http://schemas.microsoft.com/office/drawing/2014/main" id="{63F72FDD-7973-41BB-8545-DA4850D39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8" y="5770534"/>
            <a:ext cx="957786" cy="812858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D27B0C58-EFE6-4E15-A8F8-0E5189071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92" y="4936029"/>
            <a:ext cx="927055" cy="786777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B41B559A-18BB-435C-9D43-23D1102FE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8" y="4214047"/>
            <a:ext cx="804025" cy="72198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FF6FBBA6-A501-4E1B-B74D-633CDFBF9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8" y="3404126"/>
            <a:ext cx="722818" cy="674984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60123FE-5DDC-490E-9459-42ADB964EC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85" y="2749736"/>
            <a:ext cx="701132" cy="6543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5378BAB-6CA9-41F0-8D89-EB872C68C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3. részfeladat: Az öt lehetséges drágakő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044888-B986-4F4D-AA0A-C385ACC51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u-HU" dirty="0"/>
              <a:t>Vizsgáljátok meg a drágakövek színét és kristályalakját, majd párosítsátok össze a neveikkel. </a:t>
            </a:r>
          </a:p>
          <a:p>
            <a:pPr marL="0" indent="0">
              <a:buNone/>
            </a:pPr>
            <a:endParaRPr lang="hu-HU" u="sng" dirty="0"/>
          </a:p>
          <a:p>
            <a:pPr marL="0" indent="0">
              <a:buNone/>
            </a:pPr>
            <a:r>
              <a:rPr lang="hu-HU" u="sng" dirty="0"/>
              <a:t>Gyémánt:</a:t>
            </a:r>
            <a:r>
              <a:rPr lang="hu-HU" dirty="0"/>
              <a:t> színtelen, sárga, barna, néha zöld, kék</a:t>
            </a:r>
          </a:p>
          <a:p>
            <a:r>
              <a:rPr lang="hu-HU" dirty="0"/>
              <a:t>kristályalak:</a:t>
            </a:r>
          </a:p>
          <a:p>
            <a:pPr marL="0" indent="0">
              <a:buNone/>
            </a:pPr>
            <a:r>
              <a:rPr lang="hu-HU" u="sng" dirty="0"/>
              <a:t>Rubin:</a:t>
            </a:r>
            <a:r>
              <a:rPr lang="hu-HU" dirty="0"/>
              <a:t> különféle árnyalatú piros</a:t>
            </a:r>
          </a:p>
          <a:p>
            <a:r>
              <a:rPr lang="hu-HU" dirty="0"/>
              <a:t>Kristályalak:</a:t>
            </a:r>
          </a:p>
          <a:p>
            <a:pPr marL="0" indent="0">
              <a:buNone/>
            </a:pPr>
            <a:r>
              <a:rPr lang="hu-HU" u="sng" dirty="0"/>
              <a:t>Gránát:</a:t>
            </a:r>
            <a:r>
              <a:rPr lang="hu-HU" dirty="0"/>
              <a:t> narancstól vörösesbarnáig</a:t>
            </a:r>
          </a:p>
          <a:p>
            <a:r>
              <a:rPr lang="hu-HU" dirty="0"/>
              <a:t>Kristályalak:</a:t>
            </a:r>
          </a:p>
          <a:p>
            <a:pPr marL="0" indent="0">
              <a:buNone/>
            </a:pPr>
            <a:r>
              <a:rPr lang="hu-HU" u="sng" dirty="0" err="1"/>
              <a:t>Turmalin</a:t>
            </a:r>
            <a:r>
              <a:rPr lang="hu-HU" u="sng" dirty="0"/>
              <a:t>:</a:t>
            </a:r>
            <a:r>
              <a:rPr lang="hu-HU" dirty="0"/>
              <a:t> zöld</a:t>
            </a:r>
          </a:p>
          <a:p>
            <a:r>
              <a:rPr lang="hu-HU" dirty="0"/>
              <a:t>Kristályalak:</a:t>
            </a:r>
          </a:p>
          <a:p>
            <a:pPr marL="0" indent="0">
              <a:buNone/>
            </a:pPr>
            <a:r>
              <a:rPr lang="hu-HU" u="sng" dirty="0"/>
              <a:t>Smaragd:</a:t>
            </a:r>
            <a:r>
              <a:rPr lang="hu-HU" dirty="0"/>
              <a:t> zöld</a:t>
            </a:r>
          </a:p>
          <a:p>
            <a:r>
              <a:rPr lang="hu-HU"/>
              <a:t>Kristályalak: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397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BAAB96-4F37-47B3-99D8-88624B6B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3. részfeladat: Az öt lehetséges drágakő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2FEF9729-2607-4F75-9B33-E436A217B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3962400" cy="297180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15BB8DEA-ADC4-47D8-8D79-FCDFA7E17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51922"/>
            <a:ext cx="5208104" cy="3906078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3D83288B-6497-436E-8EC5-49B068EB1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04" y="2763078"/>
            <a:ext cx="5459896" cy="4094922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789915DB-F574-4781-819F-6D31C47F2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0"/>
            <a:ext cx="4373217" cy="3279913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642F04AD-4705-4DF1-8845-76D3D7EB9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30" y="0"/>
            <a:ext cx="3776870" cy="283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1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3BAF1561-20C4-41FD-A35F-BF2B9E727F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839DC788-B140-4F3E-A91E-CB3E70ED94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18D930-0EEE-448F-ABF1-2AA3C83DA5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4">
            <a:extLst>
              <a:ext uri="{FF2B5EF4-FFF2-40B4-BE49-F238E27FC236}">
                <a16:creationId xmlns:a16="http://schemas.microsoft.com/office/drawing/2014/main" id="{1B09FA99-DB73-4D77-A5AC-028837B20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67" y="897182"/>
            <a:ext cx="6542117" cy="4906587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027AA07-86B0-4A12-B047-55C8CEF5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hu-HU" sz="3600" b="1">
                <a:solidFill>
                  <a:schemeClr val="bg1"/>
                </a:solidFill>
              </a:rPr>
              <a:t>4. részfeladat: Hol bányásszák?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C0C7B1-290F-4AD7-8647-ABE6996CB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sz="2000">
                <a:solidFill>
                  <a:schemeClr val="bg1"/>
                </a:solidFill>
              </a:rPr>
              <a:t>A térkép a világ 12 legfontosabb drágakövének főbb lelőhelyeit mutatja be. Az általatok keresett drágakövet Afrikában bányásszák, mégpedig Egyiptomtól Délre, Zairétől Délkeletre, Zambiától Északra! (Figyeljétek a jelkulcsot!)</a:t>
            </a:r>
          </a:p>
        </p:txBody>
      </p:sp>
    </p:spTree>
    <p:extLst>
      <p:ext uri="{BB962C8B-B14F-4D97-AF65-F5344CB8AC3E}">
        <p14:creationId xmlns:p14="http://schemas.microsoft.com/office/powerpoint/2010/main" val="314494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AAE2DD18-8684-4F5B-8B3F-E6BD715DA8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3856B5A6-FF87-428D-B5E7-1ABD70CD3E3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87E1067-0482-4066-8884-C2DB6B574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hu-HU" b="1">
                <a:solidFill>
                  <a:schemeClr val="bg1"/>
                </a:solidFill>
              </a:rPr>
              <a:t>5. részfeladat: A brit állami korona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DB1004-9294-49D7-9466-EFB9A8A0E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>
                <a:solidFill>
                  <a:schemeClr val="bg1"/>
                </a:solidFill>
              </a:rPr>
              <a:t>A brit állami korona rubinokkal, smaragdokkal, zafírokkal, gyöngyökkel és több mint 3000 gyémánttal van díszítve. Az általatok keresett drágakő ezek között van! Ennek a drágakőnek hitték a nagy piros követ is a koronán, amiről aztán kiderült, hogy csak egy spinell (drágakő fajta).</a:t>
            </a:r>
          </a:p>
          <a:p>
            <a:endParaRPr lang="hu-HU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13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533</Words>
  <Application>Microsoft Office PowerPoint</Application>
  <PresentationFormat>Szélesvásznú</PresentationFormat>
  <Paragraphs>42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Nyomozás a drágakövek világában „Melyik drágaköves ékszert rabolták el?”</vt:lpstr>
      <vt:lpstr>A feladat leírása</vt:lpstr>
      <vt:lpstr>A feladat</vt:lpstr>
      <vt:lpstr>1. részfeladat: A drágakövekről általában</vt:lpstr>
      <vt:lpstr>2. részfeladat: A karát fogalma</vt:lpstr>
      <vt:lpstr>3. részfeladat: Az öt lehetséges drágakő</vt:lpstr>
      <vt:lpstr>3. részfeladat: Az öt lehetséges drágakő</vt:lpstr>
      <vt:lpstr>4. részfeladat: Hol bányásszák?</vt:lpstr>
      <vt:lpstr>5. részfeladat: A brit állami korona</vt:lpstr>
      <vt:lpstr>Felhasznált irodalom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Nyomozás a drágakövek világában „Melyik drágaköves ékszert rabolták el?”</dc:title>
  <dc:creator>Léki Boglárka</dc:creator>
  <cp:lastModifiedBy>Léki Boglárka</cp:lastModifiedBy>
  <cp:revision>9</cp:revision>
  <dcterms:created xsi:type="dcterms:W3CDTF">2018-03-21T11:30:07Z</dcterms:created>
  <dcterms:modified xsi:type="dcterms:W3CDTF">2018-03-26T17:40:07Z</dcterms:modified>
</cp:coreProperties>
</file>