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60" r:id="rId5"/>
    <p:sldId id="259" r:id="rId6"/>
    <p:sldId id="263" r:id="rId7"/>
    <p:sldId id="261" r:id="rId8"/>
    <p:sldId id="287" r:id="rId9"/>
    <p:sldId id="262" r:id="rId10"/>
    <p:sldId id="283" r:id="rId11"/>
    <p:sldId id="284" r:id="rId12"/>
    <p:sldId id="265" r:id="rId13"/>
    <p:sldId id="285" r:id="rId14"/>
    <p:sldId id="286" r:id="rId15"/>
    <p:sldId id="267" r:id="rId16"/>
    <p:sldId id="268" r:id="rId17"/>
    <p:sldId id="264" r:id="rId18"/>
    <p:sldId id="266" r:id="rId19"/>
    <p:sldId id="269" r:id="rId20"/>
    <p:sldId id="275" r:id="rId21"/>
    <p:sldId id="276" r:id="rId22"/>
    <p:sldId id="270" r:id="rId23"/>
    <p:sldId id="278" r:id="rId24"/>
    <p:sldId id="279" r:id="rId25"/>
    <p:sldId id="280" r:id="rId26"/>
    <p:sldId id="281" r:id="rId27"/>
    <p:sldId id="282" r:id="rId28"/>
    <p:sldId id="271" r:id="rId29"/>
    <p:sldId id="272" r:id="rId30"/>
    <p:sldId id="274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C31"/>
    <a:srgbClr val="9CD66F"/>
    <a:srgbClr val="FFFCA1"/>
    <a:srgbClr val="AD8F6E"/>
    <a:srgbClr val="FFCB1E"/>
    <a:srgbClr val="FFF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32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53563-554C-5E4D-AD42-7626EB1D2DE2}" type="doc">
      <dgm:prSet loTypeId="urn:microsoft.com/office/officeart/2005/8/layout/gear1" loCatId="" qsTypeId="urn:microsoft.com/office/officeart/2005/8/quickstyle/simple4" qsCatId="simple" csTypeId="urn:microsoft.com/office/officeart/2005/8/colors/colorful3" csCatId="colorful" phldr="1"/>
      <dgm:spPr/>
    </dgm:pt>
    <dgm:pt modelId="{ADC75295-D065-D24E-AEBC-F92E19DAA5DA}">
      <dgm:prSet phldrT="[Text]" custT="1"/>
      <dgm:spPr/>
      <dgm:t>
        <a:bodyPr/>
        <a:lstStyle/>
        <a:p>
          <a:pPr algn="l"/>
          <a:r>
            <a:rPr lang="en-US" sz="2400" b="1" smtClean="0">
              <a:latin typeface="Arial"/>
              <a:cs typeface="Arial"/>
            </a:rPr>
            <a:t>alkalmazás</a:t>
          </a:r>
          <a:endParaRPr lang="en-US" sz="2400" b="1" dirty="0">
            <a:latin typeface="Arial"/>
            <a:cs typeface="Arial"/>
          </a:endParaRPr>
        </a:p>
      </dgm:t>
    </dgm:pt>
    <dgm:pt modelId="{1BD2D62C-9419-9846-8114-00D2EF7FB715}" type="parTrans" cxnId="{E19B95A3-9160-3C4D-9C05-FB51AE310F7D}">
      <dgm:prSet/>
      <dgm:spPr/>
      <dgm:t>
        <a:bodyPr/>
        <a:lstStyle/>
        <a:p>
          <a:endParaRPr lang="en-US"/>
        </a:p>
      </dgm:t>
    </dgm:pt>
    <dgm:pt modelId="{0A5D007E-2E1F-4F4E-8C67-69F9A82B1081}" type="sibTrans" cxnId="{E19B95A3-9160-3C4D-9C05-FB51AE310F7D}">
      <dgm:prSet/>
      <dgm:spPr/>
      <dgm:t>
        <a:bodyPr/>
        <a:lstStyle/>
        <a:p>
          <a:endParaRPr lang="en-US"/>
        </a:p>
      </dgm:t>
    </dgm:pt>
    <dgm:pt modelId="{161D3C3D-1EB5-A84C-BD27-6EF2713F5EF4}">
      <dgm:prSet phldrT="[Text]" custT="1"/>
      <dgm:spPr/>
      <dgm:t>
        <a:bodyPr/>
        <a:lstStyle/>
        <a:p>
          <a:r>
            <a:rPr lang="en-US" sz="2400" b="1" smtClean="0">
              <a:latin typeface="Arial"/>
              <a:cs typeface="Arial"/>
            </a:rPr>
            <a:t>tartalom</a:t>
          </a:r>
          <a:endParaRPr lang="en-US" sz="2400" b="1" dirty="0">
            <a:latin typeface="Arial"/>
            <a:cs typeface="Arial"/>
          </a:endParaRPr>
        </a:p>
      </dgm:t>
    </dgm:pt>
    <dgm:pt modelId="{FD8FA0AF-51C7-A749-A289-0430001823DA}" type="parTrans" cxnId="{C85B5ADC-D1DA-BD47-A686-FD59265155ED}">
      <dgm:prSet/>
      <dgm:spPr/>
      <dgm:t>
        <a:bodyPr/>
        <a:lstStyle/>
        <a:p>
          <a:endParaRPr lang="en-US"/>
        </a:p>
      </dgm:t>
    </dgm:pt>
    <dgm:pt modelId="{1738F3C3-34CF-2243-80C3-E47C1FE39B89}" type="sibTrans" cxnId="{C85B5ADC-D1DA-BD47-A686-FD59265155ED}">
      <dgm:prSet/>
      <dgm:spPr/>
      <dgm:t>
        <a:bodyPr/>
        <a:lstStyle/>
        <a:p>
          <a:endParaRPr lang="en-US"/>
        </a:p>
      </dgm:t>
    </dgm:pt>
    <dgm:pt modelId="{77721A41-7B9C-E74D-8798-2CB36EB2B1EC}">
      <dgm:prSet phldrT="[Text]" custT="1"/>
      <dgm:spPr/>
      <dgm:t>
        <a:bodyPr/>
        <a:lstStyle/>
        <a:p>
          <a:r>
            <a:rPr lang="en-US" sz="2400" b="1" dirty="0" err="1" smtClean="0"/>
            <a:t>gondol-kodás</a:t>
          </a:r>
          <a:endParaRPr lang="en-US" sz="2400" b="1" dirty="0"/>
        </a:p>
      </dgm:t>
    </dgm:pt>
    <dgm:pt modelId="{1DC8A6DE-197E-D14A-9E1A-361E58D98D28}" type="parTrans" cxnId="{1F69AB90-0A74-D54C-B5A2-F51E205EF7CB}">
      <dgm:prSet/>
      <dgm:spPr/>
      <dgm:t>
        <a:bodyPr/>
        <a:lstStyle/>
        <a:p>
          <a:endParaRPr lang="en-US"/>
        </a:p>
      </dgm:t>
    </dgm:pt>
    <dgm:pt modelId="{C7ED8B4C-0A0F-AC4B-8E82-99BB804210A2}" type="sibTrans" cxnId="{1F69AB90-0A74-D54C-B5A2-F51E205EF7CB}">
      <dgm:prSet/>
      <dgm:spPr/>
      <dgm:t>
        <a:bodyPr/>
        <a:lstStyle/>
        <a:p>
          <a:endParaRPr lang="en-US"/>
        </a:p>
      </dgm:t>
    </dgm:pt>
    <dgm:pt modelId="{D42770FC-5700-A64E-A382-52AB1DA76758}" type="pres">
      <dgm:prSet presAssocID="{75453563-554C-5E4D-AD42-7626EB1D2DE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0B310C-F08C-794C-9840-52EF5A89B3D6}" type="pres">
      <dgm:prSet presAssocID="{ADC75295-D065-D24E-AEBC-F92E19DAA5DA}" presName="gear1" presStyleLbl="node1" presStyleIdx="0" presStyleCnt="3" custScaleX="142528" custScaleY="145678" custLinFactNeighborX="28917" custLinFactNeighborY="-191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D4F23-3B15-664B-B23E-8BBF62FF7AF5}" type="pres">
      <dgm:prSet presAssocID="{ADC75295-D065-D24E-AEBC-F92E19DAA5DA}" presName="gear1srcNode" presStyleLbl="node1" presStyleIdx="0" presStyleCnt="3"/>
      <dgm:spPr/>
      <dgm:t>
        <a:bodyPr/>
        <a:lstStyle/>
        <a:p>
          <a:endParaRPr lang="en-US"/>
        </a:p>
      </dgm:t>
    </dgm:pt>
    <dgm:pt modelId="{B1101292-0D09-FD4C-90F7-3908947F57AA}" type="pres">
      <dgm:prSet presAssocID="{ADC75295-D065-D24E-AEBC-F92E19DAA5DA}" presName="gear1dstNode" presStyleLbl="node1" presStyleIdx="0" presStyleCnt="3"/>
      <dgm:spPr/>
      <dgm:t>
        <a:bodyPr/>
        <a:lstStyle/>
        <a:p>
          <a:endParaRPr lang="en-US"/>
        </a:p>
      </dgm:t>
    </dgm:pt>
    <dgm:pt modelId="{6CFDA255-6B4F-D746-A25A-80385247CC27}" type="pres">
      <dgm:prSet presAssocID="{161D3C3D-1EB5-A84C-BD27-6EF2713F5EF4}" presName="gear2" presStyleLbl="node1" presStyleIdx="1" presStyleCnt="3" custScaleX="181635" custScaleY="175283" custLinFactNeighborX="-20270" custLinFactNeighborY="194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E3D7E-513C-7E46-8F0C-FA49BA4E9C9C}" type="pres">
      <dgm:prSet presAssocID="{161D3C3D-1EB5-A84C-BD27-6EF2713F5EF4}" presName="gear2srcNode" presStyleLbl="node1" presStyleIdx="1" presStyleCnt="3"/>
      <dgm:spPr/>
      <dgm:t>
        <a:bodyPr/>
        <a:lstStyle/>
        <a:p>
          <a:endParaRPr lang="en-US"/>
        </a:p>
      </dgm:t>
    </dgm:pt>
    <dgm:pt modelId="{74159090-C40D-A149-905B-4F6D0B720AC1}" type="pres">
      <dgm:prSet presAssocID="{161D3C3D-1EB5-A84C-BD27-6EF2713F5EF4}" presName="gear2dstNode" presStyleLbl="node1" presStyleIdx="1" presStyleCnt="3"/>
      <dgm:spPr/>
      <dgm:t>
        <a:bodyPr/>
        <a:lstStyle/>
        <a:p>
          <a:endParaRPr lang="en-US"/>
        </a:p>
      </dgm:t>
    </dgm:pt>
    <dgm:pt modelId="{10E6C9FA-E5EA-3148-91CF-BE5A6794B650}" type="pres">
      <dgm:prSet presAssocID="{77721A41-7B9C-E74D-8798-2CB36EB2B1EC}" presName="gear3" presStyleLbl="node1" presStyleIdx="2" presStyleCnt="3" custScaleX="161219" custScaleY="166632"/>
      <dgm:spPr/>
      <dgm:t>
        <a:bodyPr/>
        <a:lstStyle/>
        <a:p>
          <a:endParaRPr lang="en-US"/>
        </a:p>
      </dgm:t>
    </dgm:pt>
    <dgm:pt modelId="{5CB54430-8DD9-F44D-BAC5-AE11AB6CD986}" type="pres">
      <dgm:prSet presAssocID="{77721A41-7B9C-E74D-8798-2CB36EB2B1E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68F9D-56A2-694C-A3A4-E8FBC1D93A6C}" type="pres">
      <dgm:prSet presAssocID="{77721A41-7B9C-E74D-8798-2CB36EB2B1EC}" presName="gear3srcNode" presStyleLbl="node1" presStyleIdx="2" presStyleCnt="3"/>
      <dgm:spPr/>
      <dgm:t>
        <a:bodyPr/>
        <a:lstStyle/>
        <a:p>
          <a:endParaRPr lang="en-US"/>
        </a:p>
      </dgm:t>
    </dgm:pt>
    <dgm:pt modelId="{A7157BFB-32E4-8E42-BA77-2DA789A6AF9F}" type="pres">
      <dgm:prSet presAssocID="{77721A41-7B9C-E74D-8798-2CB36EB2B1EC}" presName="gear3dstNode" presStyleLbl="node1" presStyleIdx="2" presStyleCnt="3"/>
      <dgm:spPr/>
      <dgm:t>
        <a:bodyPr/>
        <a:lstStyle/>
        <a:p>
          <a:endParaRPr lang="en-US"/>
        </a:p>
      </dgm:t>
    </dgm:pt>
    <dgm:pt modelId="{6B60EA81-9B2E-A948-8E3A-F988EF7802A5}" type="pres">
      <dgm:prSet presAssocID="{0A5D007E-2E1F-4F4E-8C67-69F9A82B1081}" presName="connector1" presStyleLbl="sibTrans2D1" presStyleIdx="0" presStyleCnt="3" custAng="19459801" custLinFactNeighborX="26499" custLinFactNeighborY="-46686"/>
      <dgm:spPr/>
      <dgm:t>
        <a:bodyPr/>
        <a:lstStyle/>
        <a:p>
          <a:endParaRPr lang="en-US"/>
        </a:p>
      </dgm:t>
    </dgm:pt>
    <dgm:pt modelId="{CE29E829-FEE4-9441-B166-D423C0155F04}" type="pres">
      <dgm:prSet presAssocID="{1738F3C3-34CF-2243-80C3-E47C1FE39B89}" presName="connector2" presStyleLbl="sibTrans2D1" presStyleIdx="1" presStyleCnt="3" custAng="20807335" custLinFactNeighborX="-39630" custLinFactNeighborY="-1829"/>
      <dgm:spPr/>
      <dgm:t>
        <a:bodyPr/>
        <a:lstStyle/>
        <a:p>
          <a:endParaRPr lang="en-US"/>
        </a:p>
      </dgm:t>
    </dgm:pt>
    <dgm:pt modelId="{BD9510EF-D669-D343-9E00-8B0B1DC623AA}" type="pres">
      <dgm:prSet presAssocID="{C7ED8B4C-0A0F-AC4B-8E82-99BB804210A2}" presName="connector3" presStyleLbl="sibTrans2D1" presStyleIdx="2" presStyleCnt="3" custLinFactNeighborX="-15833" custLinFactNeighborY="-565"/>
      <dgm:spPr/>
      <dgm:t>
        <a:bodyPr/>
        <a:lstStyle/>
        <a:p>
          <a:endParaRPr lang="en-US"/>
        </a:p>
      </dgm:t>
    </dgm:pt>
  </dgm:ptLst>
  <dgm:cxnLst>
    <dgm:cxn modelId="{959BC5C1-C1C0-DB45-91F8-66C9BDA3F528}" type="presOf" srcId="{0A5D007E-2E1F-4F4E-8C67-69F9A82B1081}" destId="{6B60EA81-9B2E-A948-8E3A-F988EF7802A5}" srcOrd="0" destOrd="0" presId="urn:microsoft.com/office/officeart/2005/8/layout/gear1"/>
    <dgm:cxn modelId="{867DB8A7-CCFC-454F-BB14-059D259B0D55}" type="presOf" srcId="{77721A41-7B9C-E74D-8798-2CB36EB2B1EC}" destId="{5CB54430-8DD9-F44D-BAC5-AE11AB6CD986}" srcOrd="1" destOrd="0" presId="urn:microsoft.com/office/officeart/2005/8/layout/gear1"/>
    <dgm:cxn modelId="{70A2C786-05EB-344E-8B8D-584A9F362522}" type="presOf" srcId="{161D3C3D-1EB5-A84C-BD27-6EF2713F5EF4}" destId="{3A3E3D7E-513C-7E46-8F0C-FA49BA4E9C9C}" srcOrd="1" destOrd="0" presId="urn:microsoft.com/office/officeart/2005/8/layout/gear1"/>
    <dgm:cxn modelId="{2D9FFEEF-3124-6849-85D2-1B0C26384D72}" type="presOf" srcId="{ADC75295-D065-D24E-AEBC-F92E19DAA5DA}" destId="{210B310C-F08C-794C-9840-52EF5A89B3D6}" srcOrd="0" destOrd="0" presId="urn:microsoft.com/office/officeart/2005/8/layout/gear1"/>
    <dgm:cxn modelId="{F920533C-2633-2C46-B2E3-967984B18FBE}" type="presOf" srcId="{ADC75295-D065-D24E-AEBC-F92E19DAA5DA}" destId="{B1101292-0D09-FD4C-90F7-3908947F57AA}" srcOrd="2" destOrd="0" presId="urn:microsoft.com/office/officeart/2005/8/layout/gear1"/>
    <dgm:cxn modelId="{C85B5ADC-D1DA-BD47-A686-FD59265155ED}" srcId="{75453563-554C-5E4D-AD42-7626EB1D2DE2}" destId="{161D3C3D-1EB5-A84C-BD27-6EF2713F5EF4}" srcOrd="1" destOrd="0" parTransId="{FD8FA0AF-51C7-A749-A289-0430001823DA}" sibTransId="{1738F3C3-34CF-2243-80C3-E47C1FE39B89}"/>
    <dgm:cxn modelId="{901E38FC-AE10-8141-B464-4BEF55326B3B}" type="presOf" srcId="{ADC75295-D065-D24E-AEBC-F92E19DAA5DA}" destId="{BD7D4F23-3B15-664B-B23E-8BBF62FF7AF5}" srcOrd="1" destOrd="0" presId="urn:microsoft.com/office/officeart/2005/8/layout/gear1"/>
    <dgm:cxn modelId="{2805E9B0-3CA2-DB4C-A7CE-E35AC86CA08B}" type="presOf" srcId="{77721A41-7B9C-E74D-8798-2CB36EB2B1EC}" destId="{10E6C9FA-E5EA-3148-91CF-BE5A6794B650}" srcOrd="0" destOrd="0" presId="urn:microsoft.com/office/officeart/2005/8/layout/gear1"/>
    <dgm:cxn modelId="{6CD72A10-60E7-B945-B5D9-3D6EA2FE05C7}" type="presOf" srcId="{161D3C3D-1EB5-A84C-BD27-6EF2713F5EF4}" destId="{6CFDA255-6B4F-D746-A25A-80385247CC27}" srcOrd="0" destOrd="0" presId="urn:microsoft.com/office/officeart/2005/8/layout/gear1"/>
    <dgm:cxn modelId="{1F69AB90-0A74-D54C-B5A2-F51E205EF7CB}" srcId="{75453563-554C-5E4D-AD42-7626EB1D2DE2}" destId="{77721A41-7B9C-E74D-8798-2CB36EB2B1EC}" srcOrd="2" destOrd="0" parTransId="{1DC8A6DE-197E-D14A-9E1A-361E58D98D28}" sibTransId="{C7ED8B4C-0A0F-AC4B-8E82-99BB804210A2}"/>
    <dgm:cxn modelId="{D9749379-8257-8540-97C4-739F624262F4}" type="presOf" srcId="{75453563-554C-5E4D-AD42-7626EB1D2DE2}" destId="{D42770FC-5700-A64E-A382-52AB1DA76758}" srcOrd="0" destOrd="0" presId="urn:microsoft.com/office/officeart/2005/8/layout/gear1"/>
    <dgm:cxn modelId="{E19B95A3-9160-3C4D-9C05-FB51AE310F7D}" srcId="{75453563-554C-5E4D-AD42-7626EB1D2DE2}" destId="{ADC75295-D065-D24E-AEBC-F92E19DAA5DA}" srcOrd="0" destOrd="0" parTransId="{1BD2D62C-9419-9846-8114-00D2EF7FB715}" sibTransId="{0A5D007E-2E1F-4F4E-8C67-69F9A82B1081}"/>
    <dgm:cxn modelId="{5B435ABA-7B1A-5F44-8750-088D1E433C14}" type="presOf" srcId="{1738F3C3-34CF-2243-80C3-E47C1FE39B89}" destId="{CE29E829-FEE4-9441-B166-D423C0155F04}" srcOrd="0" destOrd="0" presId="urn:microsoft.com/office/officeart/2005/8/layout/gear1"/>
    <dgm:cxn modelId="{CD2848BB-0A3B-C443-8686-EC6542ED1263}" type="presOf" srcId="{C7ED8B4C-0A0F-AC4B-8E82-99BB804210A2}" destId="{BD9510EF-D669-D343-9E00-8B0B1DC623AA}" srcOrd="0" destOrd="0" presId="urn:microsoft.com/office/officeart/2005/8/layout/gear1"/>
    <dgm:cxn modelId="{B4C39886-A28E-FF4E-BA37-157B3C919976}" type="presOf" srcId="{161D3C3D-1EB5-A84C-BD27-6EF2713F5EF4}" destId="{74159090-C40D-A149-905B-4F6D0B720AC1}" srcOrd="2" destOrd="0" presId="urn:microsoft.com/office/officeart/2005/8/layout/gear1"/>
    <dgm:cxn modelId="{848BD38F-B20D-D042-999E-8BD2DB1BC446}" type="presOf" srcId="{77721A41-7B9C-E74D-8798-2CB36EB2B1EC}" destId="{08068F9D-56A2-694C-A3A4-E8FBC1D93A6C}" srcOrd="2" destOrd="0" presId="urn:microsoft.com/office/officeart/2005/8/layout/gear1"/>
    <dgm:cxn modelId="{D48CBD85-3AA7-7748-866C-CA9969081DED}" type="presOf" srcId="{77721A41-7B9C-E74D-8798-2CB36EB2B1EC}" destId="{A7157BFB-32E4-8E42-BA77-2DA789A6AF9F}" srcOrd="3" destOrd="0" presId="urn:microsoft.com/office/officeart/2005/8/layout/gear1"/>
    <dgm:cxn modelId="{4D961665-D4EA-9244-94FB-DAD168464BD4}" type="presParOf" srcId="{D42770FC-5700-A64E-A382-52AB1DA76758}" destId="{210B310C-F08C-794C-9840-52EF5A89B3D6}" srcOrd="0" destOrd="0" presId="urn:microsoft.com/office/officeart/2005/8/layout/gear1"/>
    <dgm:cxn modelId="{3BD779EC-6AEF-4A41-A595-D9D9D1420262}" type="presParOf" srcId="{D42770FC-5700-A64E-A382-52AB1DA76758}" destId="{BD7D4F23-3B15-664B-B23E-8BBF62FF7AF5}" srcOrd="1" destOrd="0" presId="urn:microsoft.com/office/officeart/2005/8/layout/gear1"/>
    <dgm:cxn modelId="{4865E684-85D7-DB4B-B617-E19573087700}" type="presParOf" srcId="{D42770FC-5700-A64E-A382-52AB1DA76758}" destId="{B1101292-0D09-FD4C-90F7-3908947F57AA}" srcOrd="2" destOrd="0" presId="urn:microsoft.com/office/officeart/2005/8/layout/gear1"/>
    <dgm:cxn modelId="{6CFD01D6-03E4-F843-95D6-2DE3746EB8FD}" type="presParOf" srcId="{D42770FC-5700-A64E-A382-52AB1DA76758}" destId="{6CFDA255-6B4F-D746-A25A-80385247CC27}" srcOrd="3" destOrd="0" presId="urn:microsoft.com/office/officeart/2005/8/layout/gear1"/>
    <dgm:cxn modelId="{3488192E-F681-C64C-92BB-DF897F131EC6}" type="presParOf" srcId="{D42770FC-5700-A64E-A382-52AB1DA76758}" destId="{3A3E3D7E-513C-7E46-8F0C-FA49BA4E9C9C}" srcOrd="4" destOrd="0" presId="urn:microsoft.com/office/officeart/2005/8/layout/gear1"/>
    <dgm:cxn modelId="{FD9B6E4B-2C53-164F-A214-5F3E47D2F528}" type="presParOf" srcId="{D42770FC-5700-A64E-A382-52AB1DA76758}" destId="{74159090-C40D-A149-905B-4F6D0B720AC1}" srcOrd="5" destOrd="0" presId="urn:microsoft.com/office/officeart/2005/8/layout/gear1"/>
    <dgm:cxn modelId="{FD4193D6-987A-F542-87B4-40A2C4403A00}" type="presParOf" srcId="{D42770FC-5700-A64E-A382-52AB1DA76758}" destId="{10E6C9FA-E5EA-3148-91CF-BE5A6794B650}" srcOrd="6" destOrd="0" presId="urn:microsoft.com/office/officeart/2005/8/layout/gear1"/>
    <dgm:cxn modelId="{1775F292-75A8-F441-888B-2460C1355173}" type="presParOf" srcId="{D42770FC-5700-A64E-A382-52AB1DA76758}" destId="{5CB54430-8DD9-F44D-BAC5-AE11AB6CD986}" srcOrd="7" destOrd="0" presId="urn:microsoft.com/office/officeart/2005/8/layout/gear1"/>
    <dgm:cxn modelId="{71DF2158-D28E-BD41-926E-E9B22567BFC5}" type="presParOf" srcId="{D42770FC-5700-A64E-A382-52AB1DA76758}" destId="{08068F9D-56A2-694C-A3A4-E8FBC1D93A6C}" srcOrd="8" destOrd="0" presId="urn:microsoft.com/office/officeart/2005/8/layout/gear1"/>
    <dgm:cxn modelId="{448F3C72-094F-5048-A94E-EAFCC366A8A2}" type="presParOf" srcId="{D42770FC-5700-A64E-A382-52AB1DA76758}" destId="{A7157BFB-32E4-8E42-BA77-2DA789A6AF9F}" srcOrd="9" destOrd="0" presId="urn:microsoft.com/office/officeart/2005/8/layout/gear1"/>
    <dgm:cxn modelId="{1C183094-33C9-4843-849B-687F7B72E196}" type="presParOf" srcId="{D42770FC-5700-A64E-A382-52AB1DA76758}" destId="{6B60EA81-9B2E-A948-8E3A-F988EF7802A5}" srcOrd="10" destOrd="0" presId="urn:microsoft.com/office/officeart/2005/8/layout/gear1"/>
    <dgm:cxn modelId="{D5B18742-550F-0A4D-B78D-3E04CEF24B23}" type="presParOf" srcId="{D42770FC-5700-A64E-A382-52AB1DA76758}" destId="{CE29E829-FEE4-9441-B166-D423C0155F04}" srcOrd="11" destOrd="0" presId="urn:microsoft.com/office/officeart/2005/8/layout/gear1"/>
    <dgm:cxn modelId="{A5F480D4-92D8-1742-98B5-3A73C4C9E8F4}" type="presParOf" srcId="{D42770FC-5700-A64E-A382-52AB1DA76758}" destId="{BD9510EF-D669-D343-9E00-8B0B1DC623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B310C-F08C-794C-9840-52EF5A89B3D6}">
      <dsp:nvSpPr>
        <dsp:cNvPr id="0" name=""/>
        <dsp:cNvSpPr/>
      </dsp:nvSpPr>
      <dsp:spPr>
        <a:xfrm>
          <a:off x="3601528" y="1131551"/>
          <a:ext cx="3755749" cy="3838755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/>
              <a:cs typeface="Arial"/>
            </a:rPr>
            <a:t>alkalmazás</a:t>
          </a:r>
          <a:endParaRPr lang="en-US" sz="2400" b="1" kern="1200" dirty="0">
            <a:latin typeface="Arial"/>
            <a:cs typeface="Arial"/>
          </a:endParaRPr>
        </a:p>
      </dsp:txBody>
      <dsp:txXfrm>
        <a:off x="4356601" y="2025246"/>
        <a:ext cx="2245603" cy="1983866"/>
      </dsp:txXfrm>
    </dsp:sp>
    <dsp:sp modelId="{6CFDA255-6B4F-D746-A25A-80385247CC27}">
      <dsp:nvSpPr>
        <dsp:cNvPr id="0" name=""/>
        <dsp:cNvSpPr/>
      </dsp:nvSpPr>
      <dsp:spPr>
        <a:xfrm>
          <a:off x="696016" y="1267477"/>
          <a:ext cx="3480914" cy="3359182"/>
        </a:xfrm>
        <a:prstGeom prst="gear6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/>
              <a:cs typeface="Arial"/>
            </a:rPr>
            <a:t>tartalom</a:t>
          </a:r>
          <a:endParaRPr lang="en-US" sz="2400" b="1" kern="1200" dirty="0">
            <a:latin typeface="Arial"/>
            <a:cs typeface="Arial"/>
          </a:endParaRPr>
        </a:p>
      </dsp:txBody>
      <dsp:txXfrm>
        <a:off x="1559395" y="2118272"/>
        <a:ext cx="1754156" cy="1657592"/>
      </dsp:txXfrm>
    </dsp:sp>
    <dsp:sp modelId="{10E6C9FA-E5EA-3148-91CF-BE5A6794B650}">
      <dsp:nvSpPr>
        <dsp:cNvPr id="0" name=""/>
        <dsp:cNvSpPr/>
      </dsp:nvSpPr>
      <dsp:spPr>
        <a:xfrm rot="20700000">
          <a:off x="2383958" y="-351004"/>
          <a:ext cx="2990028" cy="3166075"/>
        </a:xfrm>
        <a:prstGeom prst="gear6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gondol-kodás</a:t>
          </a:r>
          <a:endParaRPr lang="en-US" sz="2400" b="1" kern="1200" dirty="0"/>
        </a:p>
      </dsp:txBody>
      <dsp:txXfrm rot="-20700000">
        <a:off x="3029317" y="353850"/>
        <a:ext cx="1699310" cy="1756365"/>
      </dsp:txXfrm>
    </dsp:sp>
    <dsp:sp modelId="{6B60EA81-9B2E-A948-8E3A-F988EF7802A5}">
      <dsp:nvSpPr>
        <dsp:cNvPr id="0" name=""/>
        <dsp:cNvSpPr/>
      </dsp:nvSpPr>
      <dsp:spPr>
        <a:xfrm rot="19459801">
          <a:off x="4097638" y="262079"/>
          <a:ext cx="3372923" cy="3372923"/>
        </a:xfrm>
        <a:prstGeom prst="circularArrow">
          <a:avLst>
            <a:gd name="adj1" fmla="val 4687"/>
            <a:gd name="adj2" fmla="val 299029"/>
            <a:gd name="adj3" fmla="val 2528783"/>
            <a:gd name="adj4" fmla="val 15834358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9E829-FEE4-9441-B166-D423C0155F04}">
      <dsp:nvSpPr>
        <dsp:cNvPr id="0" name=""/>
        <dsp:cNvSpPr/>
      </dsp:nvSpPr>
      <dsp:spPr>
        <a:xfrm rot="20807335">
          <a:off x="556132" y="1143901"/>
          <a:ext cx="2450639" cy="24506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9510EF-D669-D343-9E00-8B0B1DC623AA}">
      <dsp:nvSpPr>
        <dsp:cNvPr id="0" name=""/>
        <dsp:cNvSpPr/>
      </dsp:nvSpPr>
      <dsp:spPr>
        <a:xfrm>
          <a:off x="2087428" y="-135604"/>
          <a:ext cx="2642282" cy="26422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C79F-6422-6342-9DD7-C3CC332C878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00FC-56D7-F64C-99A4-F6E3124C9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00FC-56D7-F64C-99A4-F6E3124C9A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ananyag.ofi.hu/" TargetMode="External"/><Relationship Id="rId5" Type="http://schemas.microsoft.com/office/2007/relationships/hdphoto" Target="../media/hdphoto6.wdp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37"/>
          <a:stretch/>
        </p:blipFill>
        <p:spPr>
          <a:xfrm>
            <a:off x="-1" y="0"/>
            <a:ext cx="93382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529" y="2236403"/>
            <a:ext cx="8770471" cy="1470025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6000" b="1" dirty="0" err="1" smtClean="0">
                <a:solidFill>
                  <a:schemeClr val="bg1"/>
                </a:solidFill>
                <a:latin typeface="Arial"/>
                <a:cs typeface="Arial"/>
              </a:rPr>
              <a:t>Természettudományos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/>
                <a:cs typeface="Arial"/>
              </a:rPr>
              <a:t>tudásképváltozás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 dirty="0" err="1" smtClean="0">
                <a:solidFill>
                  <a:schemeClr val="bg1"/>
                </a:solidFill>
                <a:latin typeface="Arial"/>
                <a:cs typeface="Arial"/>
              </a:rPr>
              <a:t>és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b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6000" b="1" dirty="0" err="1" smtClean="0">
                <a:solidFill>
                  <a:schemeClr val="bg1"/>
                </a:solidFill>
                <a:latin typeface="Arial"/>
                <a:cs typeface="Arial"/>
              </a:rPr>
              <a:t>természetismeret</a:t>
            </a: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4783" y="6314746"/>
            <a:ext cx="177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Makádi</a:t>
            </a:r>
            <a:r>
              <a:rPr lang="en-US" b="1" dirty="0" smtClean="0"/>
              <a:t> </a:t>
            </a:r>
            <a:r>
              <a:rPr lang="en-US" b="1" dirty="0" err="1" smtClean="0"/>
              <a:t>Mariann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36" y="6238831"/>
            <a:ext cx="445247" cy="445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4820">
            <a:off x="1471679" y="3987832"/>
            <a:ext cx="1341718" cy="111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50737" flipV="1">
            <a:off x="27009" y="3778860"/>
            <a:ext cx="1611275" cy="1037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29753" y="2971416"/>
            <a:ext cx="1380365" cy="107388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sz="4000" b="1">
                <a:solidFill>
                  <a:srgbClr val="FDFF76"/>
                </a:solidFill>
                <a:latin typeface="Arial" charset="0"/>
              </a:rPr>
              <a:t>Egyszintű tantervi szabályozás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353425" cy="51847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hu-HU" sz="2800" b="1">
                <a:latin typeface="Arial" charset="0"/>
              </a:rPr>
              <a:t>állami / központi tantervek</a:t>
            </a:r>
          </a:p>
          <a:p>
            <a:pPr algn="ctr" eaLnBrk="1" hangingPunct="1">
              <a:buFont typeface="Wingdings" charset="0"/>
              <a:buNone/>
            </a:pPr>
            <a:r>
              <a:rPr lang="hu-HU" sz="2400" b="1">
                <a:latin typeface="Arial" charset="0"/>
              </a:rPr>
              <a:t>= a tanítás kötelező tartalma és rendje</a:t>
            </a:r>
          </a:p>
          <a:p>
            <a:pPr algn="ctr" eaLnBrk="1" hangingPunct="1">
              <a:buFont typeface="Wingdings" charset="0"/>
              <a:buNone/>
            </a:pPr>
            <a:r>
              <a:rPr lang="hu-HU" sz="2400" b="1">
                <a:latin typeface="Arial" charset="0"/>
              </a:rPr>
              <a:t>1777–1995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23850" y="6021388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hu-HU" sz="2400" b="1">
                <a:latin typeface="Arial" charset="0"/>
              </a:rPr>
              <a:t>Fokozatosan, lassan enged teret a tanári szabadságnak</a:t>
            </a: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716438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79800">
            <a:off x="4627563" y="3103563"/>
            <a:ext cx="18589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-558031">
            <a:off x="1943100" y="3792538"/>
            <a:ext cx="1876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Chalkduster" charset="0"/>
                <a:cs typeface="Chalkduster" charset="0"/>
              </a:rPr>
              <a:t>tanterv</a:t>
            </a:r>
          </a:p>
        </p:txBody>
      </p:sp>
    </p:spTree>
    <p:extLst>
      <p:ext uri="{BB962C8B-B14F-4D97-AF65-F5344CB8AC3E}">
        <p14:creationId xmlns:p14="http://schemas.microsoft.com/office/powerpoint/2010/main" val="37345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hu-HU" sz="4000" b="1">
                <a:solidFill>
                  <a:srgbClr val="FFF17A"/>
                </a:solidFill>
                <a:effectLst/>
                <a:latin typeface="Arial" charset="0"/>
              </a:rPr>
              <a:t>Háromszintű tantervi szabályozás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3860800"/>
            <a:ext cx="4321175" cy="574675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hu-HU" b="1">
                <a:solidFill>
                  <a:schemeClr val="bg1"/>
                </a:solidFill>
                <a:effectLst/>
                <a:latin typeface="Arial" charset="0"/>
              </a:rPr>
              <a:t>Nemzeti alaptanterv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051050" y="4581525"/>
            <a:ext cx="5327650" cy="1008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n-US" sz="1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hu-HU" sz="2800" b="1" dirty="0" smtClean="0">
                <a:solidFill>
                  <a:schemeClr val="bg1"/>
                </a:solidFill>
                <a:latin typeface="Arial"/>
                <a:cs typeface="Arial"/>
              </a:rPr>
              <a:t>erettantervek</a:t>
            </a:r>
            <a:endParaRPr lang="hu-HU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187450" y="5732463"/>
            <a:ext cx="6840538" cy="936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lang="hu-HU" sz="2800" b="1" dirty="0">
                <a:solidFill>
                  <a:schemeClr val="bg1"/>
                </a:solidFill>
                <a:latin typeface="Arial"/>
                <a:cs typeface="Arial"/>
              </a:rPr>
              <a:t>iskolai pedagógiai programok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lang="hu-HU" sz="2800" b="1" dirty="0">
                <a:solidFill>
                  <a:schemeClr val="bg1"/>
                </a:solidFill>
                <a:latin typeface="Arial"/>
                <a:cs typeface="Arial"/>
              </a:rPr>
              <a:t>helyi tantervek</a:t>
            </a:r>
          </a:p>
        </p:txBody>
      </p:sp>
      <p:pic>
        <p:nvPicPr>
          <p:cNvPr id="254984" name="Picture 8" descr="j0287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42497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9" grpId="0" build="p"/>
      <p:bldP spid="254981" grpId="0" animBg="1"/>
      <p:bldP spid="2549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795748"/>
          </a:xfrm>
        </p:spPr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A </a:t>
            </a:r>
            <a:r>
              <a:rPr lang="en-US" sz="3200" b="1" dirty="0" err="1" smtClean="0">
                <a:latin typeface="Arial"/>
                <a:cs typeface="Arial"/>
              </a:rPr>
              <a:t>háromszintű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tantervi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szabályozás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után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118" y="3664285"/>
            <a:ext cx="736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</a:t>
            </a:r>
            <a:r>
              <a:rPr lang="hu-HU" sz="2400" b="1" dirty="0" smtClean="0">
                <a:latin typeface="Arial"/>
                <a:cs typeface="Arial"/>
              </a:rPr>
              <a:t>e a tanulók fejlesztése </a:t>
            </a:r>
            <a:r>
              <a:rPr lang="hu-HU" sz="2400" b="1" dirty="0">
                <a:latin typeface="Arial"/>
                <a:cs typeface="Arial"/>
              </a:rPr>
              <a:t>egységes </a:t>
            </a:r>
            <a:r>
              <a:rPr lang="hu-HU" sz="2400" b="1" dirty="0" smtClean="0">
                <a:latin typeface="Arial"/>
                <a:cs typeface="Arial"/>
              </a:rPr>
              <a:t>szempontokon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9058" y="1344704"/>
            <a:ext cx="4826001" cy="1538943"/>
          </a:xfrm>
          <a:prstGeom prst="wedgeRoundRectCallout">
            <a:avLst>
              <a:gd name="adj1" fmla="val -939"/>
              <a:gd name="adj2" fmla="val -8403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latin typeface="Arial"/>
                <a:cs typeface="Arial"/>
              </a:rPr>
              <a:t>1995 – Nemzeti alaptanterv </a:t>
            </a:r>
          </a:p>
          <a:p>
            <a:r>
              <a:rPr lang="hu-HU" sz="2400" b="1" dirty="0">
                <a:latin typeface="Arial"/>
                <a:cs typeface="Arial"/>
              </a:rPr>
              <a:t>Ember és természet műveltségi terület </a:t>
            </a:r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egységes </a:t>
            </a:r>
            <a:r>
              <a:rPr lang="hu-HU" sz="2400" b="1" dirty="0">
                <a:latin typeface="Arial"/>
                <a:cs typeface="Arial"/>
              </a:rPr>
              <a:t>alapozás </a:t>
            </a:r>
            <a:r>
              <a:rPr lang="hu-HU" sz="2400" b="1" dirty="0" smtClean="0">
                <a:latin typeface="Arial"/>
                <a:cs typeface="Arial"/>
              </a:rPr>
              <a:t>1–6. évf.</a:t>
            </a:r>
            <a:endParaRPr lang="hu-HU" sz="2400" b="1" dirty="0">
              <a:latin typeface="Arial"/>
              <a:cs typeface="Arial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87999" y="1241280"/>
            <a:ext cx="3316943" cy="2179322"/>
          </a:xfrm>
          <a:prstGeom prst="wedgeRoundRectCallout">
            <a:avLst>
              <a:gd name="adj1" fmla="val -67038"/>
              <a:gd name="adj2" fmla="val 5932"/>
              <a:gd name="adj3" fmla="val 16667"/>
            </a:avLst>
          </a:prstGeom>
          <a:solidFill>
            <a:srgbClr val="FFCB1E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  <a:cs typeface="Arial"/>
              </a:rPr>
              <a:t>erettantervek </a:t>
            </a:r>
            <a:r>
              <a:rPr lang="hu-HU" sz="2400" b="1" dirty="0">
                <a:solidFill>
                  <a:srgbClr val="000000"/>
                </a:solidFill>
                <a:latin typeface="Arial"/>
                <a:cs typeface="Arial"/>
              </a:rPr>
              <a:t>–› </a:t>
            </a:r>
            <a:endParaRPr lang="hu-HU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hu-HU" sz="2400" b="1" dirty="0">
                <a:solidFill>
                  <a:srgbClr val="000000"/>
                </a:solidFill>
                <a:latin typeface="Arial"/>
                <a:cs typeface="Arial"/>
              </a:rPr>
              <a:t>–4. évf.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  <a:cs typeface="Arial"/>
              </a:rPr>
              <a:t>környezetismeret 5</a:t>
            </a:r>
            <a:r>
              <a:rPr lang="hu-HU" sz="24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hu-HU" sz="2400" b="1" dirty="0">
                <a:solidFill>
                  <a:srgbClr val="000000"/>
                </a:solidFill>
                <a:latin typeface="Arial"/>
                <a:cs typeface="Arial"/>
              </a:rPr>
              <a:t>. évf.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  <a:cs typeface="Arial"/>
              </a:rPr>
              <a:t>természetismeret</a:t>
            </a:r>
            <a:endParaRPr lang="hu-HU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41" y="4340727"/>
            <a:ext cx="5707530" cy="251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89000">
            <a:off x="4804278" y="567764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Nat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24562">
            <a:off x="3510211" y="5609896"/>
            <a:ext cx="112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400" b="1" dirty="0" err="1" smtClean="0">
                <a:solidFill>
                  <a:srgbClr val="0000FF"/>
                </a:solidFill>
              </a:rPr>
              <a:t>Keret</a:t>
            </a:r>
            <a:r>
              <a:rPr lang="en-US" sz="2400" b="1" dirty="0" smtClean="0">
                <a:solidFill>
                  <a:srgbClr val="0000FF"/>
                </a:solidFill>
              </a:rPr>
              <a:t>-</a:t>
            </a:r>
          </a:p>
          <a:p>
            <a:pPr algn="dist"/>
            <a:r>
              <a:rPr lang="en-US" sz="2400" b="1" dirty="0" err="1" smtClean="0">
                <a:solidFill>
                  <a:srgbClr val="0000FF"/>
                </a:solidFill>
              </a:rPr>
              <a:t>tanterv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51943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2800" b="1">
                <a:solidFill>
                  <a:srgbClr val="FFF17A"/>
                </a:solidFill>
                <a:effectLst/>
                <a:latin typeface="Arial" charset="0"/>
              </a:rPr>
              <a:t>Története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800" b="1" dirty="0">
                <a:solidFill>
                  <a:srgbClr val="FFED82"/>
                </a:solidFill>
                <a:effectLst/>
                <a:latin typeface="Arial" charset="0"/>
              </a:rPr>
              <a:t>1995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400" b="1" dirty="0">
                <a:effectLst/>
                <a:latin typeface="Arial" charset="0"/>
              </a:rPr>
              <a:t>–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800" b="1" dirty="0">
                <a:solidFill>
                  <a:srgbClr val="66FF99"/>
                </a:solidFill>
                <a:effectLst/>
                <a:latin typeface="Arial" charset="0"/>
              </a:rPr>
              <a:t>Nemzeti alaptanterv </a:t>
            </a:r>
            <a:r>
              <a:rPr lang="hu-HU" sz="2800" b="1" dirty="0">
                <a:effectLst/>
                <a:latin typeface="Arial" charset="0"/>
              </a:rPr>
              <a:t>(1.)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  <a:sym typeface="Wingdings" charset="0"/>
              </a:rPr>
              <a:t>1998/99-től felmenő rendszerben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  <a:sym typeface="Wingdings" charset="0"/>
              </a:rPr>
              <a:t>1., 7., 9. évfolyamon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hu-HU" sz="1200" b="1" dirty="0">
              <a:effectLst/>
              <a:latin typeface="Arial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800" b="1" dirty="0">
                <a:solidFill>
                  <a:srgbClr val="74BC3A"/>
                </a:solidFill>
                <a:effectLst/>
                <a:latin typeface="Arial" charset="0"/>
              </a:rPr>
              <a:t>1998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400" b="1" dirty="0">
                <a:effectLst/>
                <a:latin typeface="Arial" charset="0"/>
              </a:rPr>
              <a:t>–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800" b="1" dirty="0">
                <a:solidFill>
                  <a:srgbClr val="66FF99"/>
                </a:solidFill>
                <a:effectLst/>
                <a:latin typeface="Arial" charset="0"/>
              </a:rPr>
              <a:t>OM Kerettantervek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</a:rPr>
              <a:t>2001/02-től felmenő rendszerben 1., 5., 9. évfolyamon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hu-HU" sz="1200" b="1" dirty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800" b="1" dirty="0">
                <a:solidFill>
                  <a:schemeClr val="accent5"/>
                </a:solidFill>
                <a:effectLst/>
                <a:latin typeface="Arial" charset="0"/>
              </a:rPr>
              <a:t>2003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400" b="1" dirty="0">
                <a:effectLst/>
                <a:latin typeface="Arial" charset="0"/>
              </a:rPr>
              <a:t>–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800" b="1" dirty="0">
                <a:solidFill>
                  <a:srgbClr val="66FF99"/>
                </a:solidFill>
                <a:effectLst/>
                <a:latin typeface="Arial" charset="0"/>
              </a:rPr>
              <a:t>Nemzeti alaptanterv átdolgozás</a:t>
            </a:r>
            <a:r>
              <a:rPr lang="hu-HU" sz="2800" b="1" dirty="0">
                <a:effectLst/>
                <a:latin typeface="Arial" charset="0"/>
              </a:rPr>
              <a:t> (2.)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</a:rPr>
              <a:t>2004/05-től felmenő rendszerben 1. évfolyamon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hu-HU" sz="1200" b="1" dirty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800" b="1" dirty="0">
                <a:solidFill>
                  <a:srgbClr val="E09CFF"/>
                </a:solidFill>
                <a:effectLst/>
                <a:latin typeface="Arial" charset="0"/>
              </a:rPr>
              <a:t>2007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400" b="1" dirty="0">
                <a:effectLst/>
                <a:latin typeface="Arial" charset="0"/>
              </a:rPr>
              <a:t>–</a:t>
            </a:r>
            <a:r>
              <a:rPr lang="hu-HU" sz="2800" b="1" dirty="0">
                <a:effectLst/>
                <a:latin typeface="Arial" charset="0"/>
              </a:rPr>
              <a:t> </a:t>
            </a:r>
            <a:r>
              <a:rPr lang="hu-HU" sz="2800" b="1" dirty="0">
                <a:solidFill>
                  <a:srgbClr val="66FF99"/>
                </a:solidFill>
                <a:effectLst/>
                <a:latin typeface="Arial" charset="0"/>
              </a:rPr>
              <a:t>Nemzeti alaptanterv átdolgozás</a:t>
            </a:r>
            <a:r>
              <a:rPr lang="hu-HU" sz="2800" b="1" dirty="0">
                <a:effectLst/>
                <a:latin typeface="Arial" charset="0"/>
              </a:rPr>
              <a:t> (3.)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</a:rPr>
              <a:t>2007/08-tól felmenő rendszerben 1. évfolyamon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</a:rPr>
              <a:t>+ nem szakrendszerű képzésre való áttérés 2008/09-től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hu-HU" sz="2400" b="1" dirty="0">
                <a:effectLst/>
                <a:latin typeface="Arial" charset="0"/>
              </a:rPr>
              <a:t>   5. évfolyamon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hu-HU" sz="800" b="1" dirty="0">
              <a:effectLst/>
              <a:latin typeface="Arial" charset="0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25100">
            <a:off x="3901281" y="2470944"/>
            <a:ext cx="65833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588125" y="1125538"/>
            <a:ext cx="1223963" cy="719137"/>
          </a:xfrm>
          <a:prstGeom prst="rect">
            <a:avLst/>
          </a:prstGeom>
          <a:solidFill>
            <a:srgbClr val="FFE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1995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732588" y="1773238"/>
            <a:ext cx="1223962" cy="719137"/>
          </a:xfrm>
          <a:prstGeom prst="rect">
            <a:avLst/>
          </a:prstGeom>
          <a:solidFill>
            <a:srgbClr val="74B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1998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64388" y="2565400"/>
            <a:ext cx="1223962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2003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524750" y="4005263"/>
            <a:ext cx="1223963" cy="7191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740650" y="4797425"/>
            <a:ext cx="1223963" cy="719138"/>
          </a:xfrm>
          <a:prstGeom prst="rect">
            <a:avLst/>
          </a:prstGeom>
          <a:solidFill>
            <a:srgbClr val="FF8E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7380288" y="3284538"/>
            <a:ext cx="504825" cy="431800"/>
          </a:xfrm>
          <a:prstGeom prst="rect">
            <a:avLst/>
          </a:prstGeom>
          <a:solidFill>
            <a:srgbClr val="C7BC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/>
            <a:r>
              <a:rPr lang="hu-HU" sz="3200" b="1" dirty="0">
                <a:effectLst/>
                <a:latin typeface="Arial" charset="0"/>
              </a:rPr>
              <a:t>Műveltségi területek</a:t>
            </a:r>
          </a:p>
        </p:txBody>
      </p:sp>
      <p:graphicFrame>
        <p:nvGraphicFramePr>
          <p:cNvPr id="268645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04863"/>
              </p:ext>
            </p:extLst>
          </p:nvPr>
        </p:nvGraphicFramePr>
        <p:xfrm>
          <a:off x="250825" y="692150"/>
          <a:ext cx="8569325" cy="514191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1325"/>
                <a:gridCol w="1714500"/>
                <a:gridCol w="1714500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1–4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.évf.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5–6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.évf.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7–8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.évf.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9–10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.évf.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11–12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.évf.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Élő </a:t>
                      </a: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idegen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3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Ember és társadalom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Ember 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és természet</a:t>
                      </a: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Földünk – környezetünk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Művészetek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3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Életvitel és gyakorlati ismeretek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Testnevelés és sport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02" name="Line 344"/>
          <p:cNvSpPr>
            <a:spLocks noChangeShapeType="1"/>
          </p:cNvSpPr>
          <p:nvPr/>
        </p:nvSpPr>
        <p:spPr bwMode="auto">
          <a:xfrm>
            <a:off x="3708400" y="2276475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9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38338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2068">
            <a:off x="5100638" y="1022350"/>
            <a:ext cx="40132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5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013325"/>
            <a:ext cx="10080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6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10080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7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94770">
            <a:off x="5004594" y="5661819"/>
            <a:ext cx="10080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8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94770">
            <a:off x="3744118" y="5698332"/>
            <a:ext cx="10080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89413">
            <a:off x="5831681" y="5568157"/>
            <a:ext cx="10080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138579">
            <a:off x="1871663" y="5705475"/>
            <a:ext cx="10080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1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94770" flipH="1">
            <a:off x="3095625" y="5710238"/>
            <a:ext cx="10080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2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94770">
            <a:off x="7416007" y="5677694"/>
            <a:ext cx="10080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3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94770" flipV="1">
            <a:off x="4391819" y="3985419"/>
            <a:ext cx="10080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25" y="3011402"/>
            <a:ext cx="599247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Ember </a:t>
            </a:r>
            <a:r>
              <a:rPr lang="en-US" sz="2800" b="1" dirty="0" err="1" smtClean="0">
                <a:latin typeface="Arial"/>
                <a:cs typeface="Arial"/>
              </a:rPr>
              <a:t>és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természet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2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896473" y="1354867"/>
            <a:ext cx="2838824" cy="1673412"/>
          </a:xfrm>
          <a:prstGeom prst="wedgeEllipseCallout">
            <a:avLst>
              <a:gd name="adj1" fmla="val 63904"/>
              <a:gd name="adj2" fmla="val 6160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t</a:t>
            </a:r>
            <a:r>
              <a:rPr lang="en-US" sz="2400" b="1" dirty="0" err="1" smtClean="0">
                <a:latin typeface="Arial"/>
                <a:cs typeface="Arial"/>
              </a:rPr>
              <a:t>apasztalati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megismerés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01882" y="204396"/>
            <a:ext cx="4362823" cy="198717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latin typeface="Arial"/>
                <a:cs typeface="Arial"/>
              </a:rPr>
              <a:t>a fejlesztés </a:t>
            </a:r>
            <a:r>
              <a:rPr lang="hu-HU" sz="2400" b="1" dirty="0" smtClean="0">
                <a:latin typeface="Arial"/>
                <a:cs typeface="Arial"/>
              </a:rPr>
              <a:t>útja</a:t>
            </a:r>
            <a:r>
              <a:rPr lang="hu-HU" sz="2400" b="1" dirty="0">
                <a:latin typeface="Arial"/>
                <a:cs typeface="Arial"/>
              </a:rPr>
              <a:t>: </a:t>
            </a:r>
          </a:p>
          <a:p>
            <a:pPr algn="ctr"/>
            <a:r>
              <a:rPr lang="hu-HU" sz="2400" b="1" dirty="0">
                <a:latin typeface="Arial"/>
                <a:cs typeface="Arial"/>
              </a:rPr>
              <a:t>a képi gondolkodás -› elvont fogalmi gondolkodás </a:t>
            </a:r>
          </a:p>
        </p:txBody>
      </p:sp>
      <p:sp>
        <p:nvSpPr>
          <p:cNvPr id="8" name="Oval Callout 7"/>
          <p:cNvSpPr/>
          <p:nvPr/>
        </p:nvSpPr>
        <p:spPr>
          <a:xfrm rot="20963843">
            <a:off x="-47849" y="4286024"/>
            <a:ext cx="5404276" cy="2092658"/>
          </a:xfrm>
          <a:prstGeom prst="wedgeEllipseCallout">
            <a:avLst>
              <a:gd name="adj1" fmla="val 24041"/>
              <a:gd name="adj2" fmla="val -7651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hu-HU" sz="2400" b="1" dirty="0">
                <a:latin typeface="Arial"/>
                <a:cs typeface="Arial"/>
              </a:rPr>
              <a:t> természettudományos tartalmak a gyerekek </a:t>
            </a:r>
            <a:r>
              <a:rPr lang="hu-HU" sz="2400" b="1" dirty="0" smtClean="0">
                <a:latin typeface="Arial"/>
                <a:cs typeface="Arial"/>
              </a:rPr>
              <a:t>gondolkodá</a:t>
            </a:r>
            <a:r>
              <a:rPr lang="en-US" sz="2400" b="1" dirty="0" smtClean="0">
                <a:latin typeface="Arial"/>
                <a:cs typeface="Arial"/>
              </a:rPr>
              <a:t>s</a:t>
            </a:r>
            <a:r>
              <a:rPr lang="hu-HU" sz="2400" b="1" dirty="0" smtClean="0">
                <a:latin typeface="Arial"/>
                <a:cs typeface="Arial"/>
              </a:rPr>
              <a:t>ának </a:t>
            </a:r>
            <a:r>
              <a:rPr lang="hu-HU" sz="2400" b="1" dirty="0">
                <a:latin typeface="Arial"/>
                <a:cs typeface="Arial"/>
              </a:rPr>
              <a:t>szintjéhez igazodnak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52" y="1688353"/>
            <a:ext cx="4140200" cy="420324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93765" y="5005294"/>
            <a:ext cx="3570940" cy="1583765"/>
          </a:xfrm>
          <a:prstGeom prst="wedgeEllipseCallout">
            <a:avLst>
              <a:gd name="adj1" fmla="val -51751"/>
              <a:gd name="adj2" fmla="val -8116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tanulói kompetenciák </a:t>
            </a:r>
            <a:r>
              <a:rPr lang="hu-HU" sz="2400" b="1" dirty="0" smtClean="0">
                <a:latin typeface="Arial"/>
                <a:cs typeface="Arial"/>
              </a:rPr>
              <a:t>fejlesztése!</a:t>
            </a:r>
            <a:endParaRPr lang="hu-HU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117" y="264161"/>
            <a:ext cx="469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Természetismeret</a:t>
            </a:r>
            <a:r>
              <a:rPr lang="en-US" sz="2800" b="1" dirty="0"/>
              <a:t> </a:t>
            </a:r>
            <a:r>
              <a:rPr lang="cs-CZ" sz="2800" b="1" dirty="0" err="1" smtClean="0"/>
              <a:t>ú</a:t>
            </a:r>
            <a:r>
              <a:rPr lang="en-US" sz="2800" b="1" dirty="0" smtClean="0"/>
              <a:t>j </a:t>
            </a:r>
            <a:r>
              <a:rPr lang="en-US" sz="2800" b="1" dirty="0" err="1" smtClean="0"/>
              <a:t>szerepei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71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059" y="197346"/>
            <a:ext cx="8680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CB1E"/>
                </a:solidFill>
                <a:latin typeface="Arial"/>
                <a:cs typeface="Arial"/>
              </a:rPr>
              <a:t>A természetismeret-tanulás </a:t>
            </a:r>
            <a:r>
              <a:rPr lang="hu-HU" sz="2400" b="1" dirty="0" smtClean="0">
                <a:solidFill>
                  <a:srgbClr val="FFCB1E"/>
                </a:solidFill>
                <a:latin typeface="Arial"/>
                <a:cs typeface="Arial"/>
              </a:rPr>
              <a:t>2 évének </a:t>
            </a:r>
            <a:r>
              <a:rPr lang="hu-HU" sz="2400" b="1" dirty="0">
                <a:solidFill>
                  <a:srgbClr val="FFCB1E"/>
                </a:solidFill>
                <a:latin typeface="Arial"/>
                <a:cs typeface="Arial"/>
              </a:rPr>
              <a:t>kiemelt </a:t>
            </a:r>
            <a:r>
              <a:rPr lang="hu-HU" sz="2400" b="1" dirty="0" smtClean="0">
                <a:solidFill>
                  <a:srgbClr val="FFCB1E"/>
                </a:solidFill>
                <a:latin typeface="Arial"/>
                <a:cs typeface="Arial"/>
              </a:rPr>
              <a:t>feladata: </a:t>
            </a:r>
            <a:endParaRPr lang="hu-HU" sz="2400" b="1" dirty="0">
              <a:solidFill>
                <a:srgbClr val="FFCB1E"/>
              </a:solidFill>
              <a:latin typeface="Arial"/>
              <a:cs typeface="Arial"/>
            </a:endParaRPr>
          </a:p>
          <a:p>
            <a:r>
              <a:rPr lang="hu-HU" sz="2400" b="1" dirty="0">
                <a:latin typeface="Arial"/>
                <a:cs typeface="Arial"/>
              </a:rPr>
              <a:t>a tanulók fokozatosan elsajátítsák </a:t>
            </a:r>
            <a:endParaRPr lang="hu-HU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természettudományok </a:t>
            </a:r>
            <a:r>
              <a:rPr lang="hu-HU" sz="2400" b="1" dirty="0" smtClean="0">
                <a:latin typeface="Arial"/>
                <a:cs typeface="Arial"/>
              </a:rPr>
              <a:t>tanulásának </a:t>
            </a:r>
            <a:r>
              <a:rPr lang="hu-HU" sz="2400" b="1" dirty="0">
                <a:latin typeface="Arial"/>
                <a:cs typeface="Arial"/>
              </a:rPr>
              <a:t>műveleteit</a:t>
            </a:r>
          </a:p>
          <a:p>
            <a:pPr marL="342900" indent="-342900">
              <a:buFont typeface="Arial"/>
              <a:buChar char="•"/>
            </a:pPr>
            <a:r>
              <a:rPr lang="hu-HU" sz="2400" b="1" dirty="0">
                <a:latin typeface="Arial"/>
                <a:cs typeface="Arial"/>
              </a:rPr>
              <a:t>az alapvető megismerési módszereket</a:t>
            </a:r>
          </a:p>
          <a:p>
            <a:pPr marL="342900" indent="-342900">
              <a:buFont typeface="Arial"/>
              <a:buChar char="•"/>
            </a:pPr>
            <a:r>
              <a:rPr lang="hu-HU" sz="2400" b="1" dirty="0">
                <a:latin typeface="Arial"/>
                <a:cs typeface="Arial"/>
              </a:rPr>
              <a:t>a természet egységes </a:t>
            </a:r>
            <a:r>
              <a:rPr lang="hu-HU" sz="2400" b="1" dirty="0" smtClean="0">
                <a:latin typeface="Arial"/>
                <a:cs typeface="Arial"/>
              </a:rPr>
              <a:t>szemléletét –› </a:t>
            </a:r>
            <a:r>
              <a:rPr lang="hu-HU" sz="2400" b="1" dirty="0">
                <a:latin typeface="Arial"/>
                <a:cs typeface="Arial"/>
              </a:rPr>
              <a:t>környezettudatos </a:t>
            </a:r>
            <a:r>
              <a:rPr lang="hu-HU" sz="2400" b="1" dirty="0" smtClean="0">
                <a:latin typeface="Arial"/>
                <a:cs typeface="Arial"/>
              </a:rPr>
              <a:t>gondolkodás </a:t>
            </a:r>
            <a:r>
              <a:rPr lang="hu-HU" sz="2400" b="1" dirty="0">
                <a:latin typeface="Arial"/>
                <a:cs typeface="Arial"/>
              </a:rPr>
              <a:t>és </a:t>
            </a:r>
            <a:r>
              <a:rPr lang="hu-HU" sz="2400" b="1" dirty="0" smtClean="0">
                <a:latin typeface="Arial"/>
                <a:cs typeface="Arial"/>
              </a:rPr>
              <a:t>magatartás</a:t>
            </a:r>
          </a:p>
          <a:p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17" y="2645343"/>
            <a:ext cx="5027705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9333" y="6074343"/>
            <a:ext cx="3098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CB1E"/>
                </a:solidFill>
                <a:latin typeface="Arial"/>
                <a:cs typeface="Arial"/>
              </a:rPr>
              <a:t>t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udásépítési</a:t>
            </a:r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lánc</a:t>
            </a:r>
            <a:endParaRPr lang="en-US" sz="2800" b="1" dirty="0">
              <a:solidFill>
                <a:srgbClr val="FFCB1E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42" y="437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  <a:t>a környezetről </a:t>
            </a:r>
            <a:endParaRPr lang="hu-HU" sz="24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tapasztalatilag </a:t>
            </a:r>
          </a:p>
          <a:p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szerzett </a:t>
            </a:r>
            <a:r>
              <a:rPr lang="hu-HU" sz="2400" b="1" dirty="0">
                <a:solidFill>
                  <a:prstClr val="white"/>
                </a:solidFill>
                <a:latin typeface="Arial"/>
                <a:cs typeface="Arial"/>
              </a:rPr>
              <a:t>egységes</a:t>
            </a:r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,</a:t>
            </a:r>
          </a:p>
          <a:p>
            <a:r>
              <a:rPr lang="hu-HU" sz="2400" b="1" dirty="0" smtClean="0">
                <a:solidFill>
                  <a:prstClr val="white"/>
                </a:solidFill>
                <a:latin typeface="Arial"/>
                <a:cs typeface="Arial"/>
              </a:rPr>
              <a:t>komplex képzet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9926690">
            <a:off x="2882400" y="3287058"/>
            <a:ext cx="2459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s</a:t>
            </a:r>
            <a:r>
              <a:rPr lang="en-US" sz="2400" b="1" dirty="0" err="1" smtClean="0">
                <a:latin typeface="Arial"/>
                <a:cs typeface="Arial"/>
              </a:rPr>
              <a:t>zűkül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és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differenciálódik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058" y="4930587"/>
            <a:ext cx="2734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csak</a:t>
            </a:r>
            <a:r>
              <a:rPr lang="en-US" sz="2400" b="1" dirty="0" smtClean="0">
                <a:latin typeface="Arial"/>
                <a:cs typeface="Arial"/>
              </a:rPr>
              <a:t> a </a:t>
            </a:r>
            <a:r>
              <a:rPr lang="en-US" sz="2400" b="1" dirty="0" err="1" smtClean="0">
                <a:latin typeface="Arial"/>
                <a:cs typeface="Arial"/>
              </a:rPr>
              <a:t>természeti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err="1" smtClean="0">
                <a:latin typeface="Arial"/>
                <a:cs typeface="Arial"/>
              </a:rPr>
              <a:t>környezet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919" y="2889942"/>
            <a:ext cx="2408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természet</a:t>
            </a:r>
            <a:r>
              <a:rPr lang="en-US" sz="2400" b="1" dirty="0" smtClean="0">
                <a:latin typeface="Arial"/>
                <a:cs typeface="Arial"/>
              </a:rPr>
              <a:t>-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tudományok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szaktudományi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területei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6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79574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rial"/>
                <a:cs typeface="Arial"/>
              </a:rPr>
              <a:t>Tantervi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változásokkal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3" descr="Képernyőfotó 2016-02-11 - 14.50.4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45"/>
            <a:ext cx="9143999" cy="60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́pernyőfotó 2016-02-11 - 15.3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0"/>
            <a:ext cx="67028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11194">
            <a:off x="6185371" y="2434069"/>
            <a:ext cx="127901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földrajz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21311194">
            <a:off x="5486021" y="1435998"/>
            <a:ext cx="136447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biológia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765" y="1194898"/>
            <a:ext cx="1057351" cy="461665"/>
          </a:xfrm>
          <a:prstGeom prst="rect">
            <a:avLst/>
          </a:prstGeom>
          <a:solidFill>
            <a:srgbClr val="77933C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kémia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21311194">
            <a:off x="1957960" y="2717749"/>
            <a:ext cx="95440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fizika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2824" y="4977058"/>
            <a:ext cx="1805431" cy="830997"/>
          </a:xfrm>
          <a:prstGeom prst="rect">
            <a:avLst/>
          </a:prstGeom>
          <a:solidFill>
            <a:srgbClr val="AD8F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t</a:t>
            </a:r>
            <a:r>
              <a:rPr lang="en-US" sz="2400" b="1" dirty="0" err="1" smtClean="0">
                <a:latin typeface="Arial"/>
                <a:cs typeface="Arial"/>
              </a:rPr>
              <a:t>ermészet</a:t>
            </a:r>
            <a:r>
              <a:rPr lang="en-US" sz="2400" b="1" dirty="0" smtClean="0">
                <a:latin typeface="Arial"/>
                <a:cs typeface="Arial"/>
              </a:rPr>
              <a:t>-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ismeret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9" y="2717707"/>
            <a:ext cx="7127688" cy="43591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21290116">
            <a:off x="1765485" y="425201"/>
            <a:ext cx="7232824" cy="2431155"/>
          </a:xfrm>
          <a:prstGeom prst="wedgeEllipseCallout">
            <a:avLst>
              <a:gd name="adj1" fmla="val -34737"/>
              <a:gd name="adj2" fmla="val 72596"/>
            </a:avLst>
          </a:prstGeom>
          <a:solidFill>
            <a:srgbClr val="9CD6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Mi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természettudományos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tudás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8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167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262"/>
                </a:solidFill>
              </a:rPr>
              <a:t>A </a:t>
            </a:r>
            <a:r>
              <a:rPr lang="en-US" b="1" dirty="0" err="1" smtClean="0">
                <a:solidFill>
                  <a:srgbClr val="FFF262"/>
                </a:solidFill>
              </a:rPr>
              <a:t>természetismeret</a:t>
            </a:r>
            <a:r>
              <a:rPr lang="en-US" b="1" dirty="0" smtClean="0">
                <a:solidFill>
                  <a:srgbClr val="FFF262"/>
                </a:solidFill>
              </a:rPr>
              <a:t> </a:t>
            </a:r>
            <a:r>
              <a:rPr lang="en-US" b="1" dirty="0" err="1" smtClean="0">
                <a:solidFill>
                  <a:srgbClr val="FFF262"/>
                </a:solidFill>
              </a:rPr>
              <a:t>tantárgy</a:t>
            </a:r>
            <a:r>
              <a:rPr lang="en-US" b="1" dirty="0" smtClean="0">
                <a:solidFill>
                  <a:srgbClr val="FFF262"/>
                </a:solidFill>
              </a:rPr>
              <a:t> </a:t>
            </a:r>
            <a:r>
              <a:rPr lang="en-US" b="1" dirty="0" err="1" smtClean="0">
                <a:solidFill>
                  <a:srgbClr val="FFF262"/>
                </a:solidFill>
              </a:rPr>
              <a:t>története</a:t>
            </a:r>
            <a:endParaRPr lang="en-US" b="1" dirty="0">
              <a:solidFill>
                <a:srgbClr val="FFF26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12" y="4168587"/>
            <a:ext cx="9472706" cy="282836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735293" y="1852706"/>
            <a:ext cx="4482354" cy="2450353"/>
          </a:xfrm>
          <a:prstGeom prst="cloudCallout">
            <a:avLst>
              <a:gd name="adj1" fmla="val -64491"/>
              <a:gd name="adj2" fmla="val 5830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247507">
            <a:off x="4004393" y="1935406"/>
            <a:ext cx="40446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en-US" sz="2800" b="1" dirty="0" err="1" smtClean="0">
                <a:latin typeface="Arial"/>
                <a:cs typeface="Arial"/>
              </a:rPr>
              <a:t>Nemzeti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alaptanterv</a:t>
            </a:r>
            <a:endParaRPr lang="en-US" sz="2800" b="1" dirty="0" smtClean="0"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Ember </a:t>
            </a:r>
            <a:r>
              <a:rPr lang="en-US" sz="2800" b="1" dirty="0" err="1" smtClean="0">
                <a:latin typeface="Arial"/>
                <a:cs typeface="Arial"/>
              </a:rPr>
              <a:t>és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természet</a:t>
            </a:r>
            <a:endParaRPr lang="en-US" sz="2800" b="1" dirty="0" smtClean="0">
              <a:latin typeface="Arial"/>
              <a:cs typeface="Arial"/>
            </a:endParaRPr>
          </a:p>
          <a:p>
            <a:pPr algn="ctr"/>
            <a:r>
              <a:rPr lang="en-US" sz="2800" b="1" dirty="0" err="1" smtClean="0">
                <a:latin typeface="Arial"/>
                <a:cs typeface="Arial"/>
              </a:rPr>
              <a:t>Természetismeret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971176" y="3077882"/>
            <a:ext cx="1583765" cy="995169"/>
          </a:xfrm>
          <a:prstGeom prst="cloudCallout">
            <a:avLst>
              <a:gd name="adj1" fmla="val 49922"/>
              <a:gd name="adj2" fmla="val 94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1995 </a:t>
            </a:r>
            <a:r>
              <a:rPr lang="en-US" sz="2800" b="1" dirty="0" err="1" smtClean="0">
                <a:latin typeface="Arial"/>
                <a:cs typeface="Arial"/>
              </a:rPr>
              <a:t>óta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66" y="1391041"/>
            <a:ext cx="541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Mióta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tanulnak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természetismeretet</a:t>
            </a:r>
            <a:r>
              <a:rPr lang="en-US" sz="2400" b="1" dirty="0" smtClean="0">
                <a:latin typeface="Arial"/>
                <a:cs typeface="Arial"/>
              </a:rPr>
              <a:t>?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5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94" y="343648"/>
            <a:ext cx="615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1.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Leíró</a:t>
            </a:r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műveltségmodellek</a:t>
            </a:r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szerint</a:t>
            </a:r>
            <a:endParaRPr lang="en-US" sz="2800" b="1" dirty="0">
              <a:solidFill>
                <a:srgbClr val="FFCB1E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51981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 T</a:t>
            </a:r>
            <a:r>
              <a:rPr lang="hu-HU" sz="2400" b="1" dirty="0" smtClean="0">
                <a:latin typeface="Arial"/>
                <a:cs typeface="Arial"/>
              </a:rPr>
              <a:t>udás =</a:t>
            </a:r>
          </a:p>
          <a:p>
            <a:r>
              <a:rPr lang="hu-HU" sz="2400" b="1" dirty="0" smtClean="0">
                <a:latin typeface="Arial"/>
                <a:cs typeface="Arial"/>
              </a:rPr>
              <a:t> tények</a:t>
            </a:r>
            <a:r>
              <a:rPr lang="hu-HU" sz="2400" b="1" dirty="0">
                <a:latin typeface="Arial"/>
                <a:cs typeface="Arial"/>
              </a:rPr>
              <a:t>, fogalmak, elvek, elméletek </a:t>
            </a:r>
            <a:r>
              <a:rPr lang="hu-HU" sz="2400" b="1" dirty="0" smtClean="0">
                <a:latin typeface="Arial"/>
                <a:cs typeface="Arial"/>
              </a:rPr>
              <a:t>ismerete </a:t>
            </a:r>
          </a:p>
          <a:p>
            <a:r>
              <a:rPr lang="hu-HU" sz="2400" b="1" dirty="0" smtClean="0">
                <a:latin typeface="Arial"/>
                <a:cs typeface="Arial"/>
              </a:rPr>
              <a:t> + a </a:t>
            </a:r>
            <a:r>
              <a:rPr lang="hu-HU" sz="2400" b="1" dirty="0">
                <a:latin typeface="Arial"/>
                <a:cs typeface="Arial"/>
              </a:rPr>
              <a:t>köznapi helyzetekben való </a:t>
            </a:r>
            <a:r>
              <a:rPr lang="hu-HU" sz="2400" b="1" dirty="0" smtClean="0">
                <a:latin typeface="Arial"/>
                <a:cs typeface="Arial"/>
              </a:rPr>
              <a:t>alkalmazása</a:t>
            </a:r>
          </a:p>
          <a:p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tudomány, </a:t>
            </a:r>
            <a:r>
              <a:rPr lang="hu-HU" sz="2400" b="1" dirty="0" smtClean="0">
                <a:latin typeface="Arial"/>
                <a:cs typeface="Arial"/>
              </a:rPr>
              <a:t>a technika </a:t>
            </a:r>
            <a:r>
              <a:rPr lang="hu-HU" sz="2400" b="1" dirty="0">
                <a:latin typeface="Arial"/>
                <a:cs typeface="Arial"/>
              </a:rPr>
              <a:t>és </a:t>
            </a:r>
            <a:r>
              <a:rPr lang="hu-HU" sz="2400" b="1" dirty="0" smtClean="0">
                <a:latin typeface="Arial"/>
                <a:cs typeface="Arial"/>
              </a:rPr>
              <a:t>a társadalom közötti kölcsönhatás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83" y="3863050"/>
            <a:ext cx="35378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felhasználható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és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működésképes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elemek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száma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en-US" sz="2400" b="1" dirty="0" err="1" smtClean="0">
                <a:latin typeface="Arial"/>
                <a:cs typeface="Arial"/>
              </a:rPr>
              <a:t>mélysége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9655">
            <a:off x="3771486" y="3406588"/>
            <a:ext cx="4804750" cy="3451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631" y="3090973"/>
            <a:ext cx="2821037" cy="23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2" y="386540"/>
            <a:ext cx="85164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CB1E"/>
                </a:solidFill>
                <a:latin typeface="Arial"/>
                <a:cs typeface="Arial"/>
              </a:rPr>
              <a:t>2. Fejlődésmodellek szerint </a:t>
            </a:r>
          </a:p>
          <a:p>
            <a:endParaRPr lang="hu-HU" sz="2400" b="1" dirty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t</a:t>
            </a:r>
            <a:r>
              <a:rPr lang="hu-HU" sz="2400" b="1" dirty="0" smtClean="0">
                <a:latin typeface="Arial"/>
                <a:cs typeface="Arial"/>
              </a:rPr>
              <a:t>udás = a </a:t>
            </a:r>
            <a:r>
              <a:rPr lang="hu-HU" sz="2400" b="1" dirty="0">
                <a:latin typeface="Arial"/>
                <a:cs typeface="Arial"/>
              </a:rPr>
              <a:t>gondolkodás fejlődésével összhangban fokozatosan kialakuló, hierarchikusan építkező </a:t>
            </a:r>
            <a:r>
              <a:rPr lang="hu-HU" sz="2400" b="1" dirty="0" smtClean="0">
                <a:latin typeface="Arial"/>
                <a:cs typeface="Arial"/>
              </a:rPr>
              <a:t>tudásrendszer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44586" y="2325532"/>
            <a:ext cx="6499411" cy="4532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2517"/>
            <a:ext cx="38628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természettudományos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problémák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felismerési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és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megoldási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képessége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7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3" y="392953"/>
            <a:ext cx="9440122" cy="6275293"/>
          </a:xfrm>
          <a:prstGeom prst="rect">
            <a:avLst/>
          </a:prstGeom>
        </p:spPr>
      </p:pic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323850" y="5803434"/>
            <a:ext cx="8496300" cy="1143000"/>
          </a:xfrm>
        </p:spPr>
        <p:txBody>
          <a:bodyPr>
            <a:noAutofit/>
          </a:bodyPr>
          <a:lstStyle/>
          <a:p>
            <a:pPr algn="l"/>
            <a:r>
              <a:rPr lang="hu-HU" sz="2800" b="1" i="0" dirty="0">
                <a:solidFill>
                  <a:srgbClr val="FFCB1E"/>
                </a:solidFill>
                <a:latin typeface="Arial" charset="0"/>
                <a:cs typeface="Arial" charset="0"/>
              </a:rPr>
              <a:t>Az ismeretek fő elemei</a:t>
            </a:r>
            <a:br>
              <a:rPr lang="hu-HU" sz="2800" b="1" i="0" dirty="0">
                <a:solidFill>
                  <a:srgbClr val="FFCB1E"/>
                </a:solidFill>
                <a:latin typeface="Arial" charset="0"/>
                <a:cs typeface="Arial" charset="0"/>
              </a:rPr>
            </a:br>
            <a:r>
              <a:rPr lang="hu-HU" sz="2800" b="1" dirty="0">
                <a:solidFill>
                  <a:srgbClr val="FFCB1E"/>
                </a:solidFill>
                <a:latin typeface="Arial" charset="0"/>
                <a:cs typeface="Arial" charset="0"/>
              </a:rPr>
              <a:t/>
            </a:r>
            <a:br>
              <a:rPr lang="hu-HU" sz="2800" b="1" dirty="0">
                <a:solidFill>
                  <a:srgbClr val="FFCB1E"/>
                </a:solidFill>
                <a:latin typeface="Arial" charset="0"/>
                <a:cs typeface="Arial" charset="0"/>
              </a:rPr>
            </a:br>
            <a:endParaRPr lang="hu-HU" sz="2800" dirty="0">
              <a:solidFill>
                <a:srgbClr val="FFCB1E"/>
              </a:solidFill>
              <a:latin typeface="Times New Roman" charset="0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52113" y="1994319"/>
            <a:ext cx="1944687" cy="96025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hu-HU" sz="2400" b="1" dirty="0">
                <a:latin typeface="Arial" charset="0"/>
                <a:cs typeface="Arial" charset="0"/>
              </a:rPr>
              <a:t>fogalmak</a:t>
            </a:r>
          </a:p>
          <a:p>
            <a:pPr>
              <a:buFontTx/>
              <a:buNone/>
            </a:pPr>
            <a:r>
              <a:rPr lang="hu-HU" sz="2400" b="1" dirty="0">
                <a:latin typeface="Arial" charset="0"/>
                <a:cs typeface="Arial" charset="0"/>
              </a:rPr>
              <a:t>- egyedi</a:t>
            </a:r>
          </a:p>
          <a:p>
            <a:pPr>
              <a:buFontTx/>
              <a:buNone/>
            </a:pPr>
            <a:r>
              <a:rPr lang="hu-HU" sz="2400" b="1" dirty="0">
                <a:latin typeface="Arial" charset="0"/>
                <a:cs typeface="Arial" charset="0"/>
              </a:rPr>
              <a:t>- általános</a:t>
            </a:r>
          </a:p>
          <a:p>
            <a:pPr>
              <a:buFontTx/>
              <a:buNone/>
            </a:pPr>
            <a:endParaRPr lang="hu-HU" sz="2400" dirty="0">
              <a:latin typeface="Times New Roman" charset="0"/>
            </a:endParaRPr>
          </a:p>
        </p:txBody>
      </p:sp>
      <p:sp>
        <p:nvSpPr>
          <p:cNvPr id="7173" name="Téglalap 5"/>
          <p:cNvSpPr>
            <a:spLocks noChangeArrowheads="1"/>
          </p:cNvSpPr>
          <p:nvPr/>
        </p:nvSpPr>
        <p:spPr bwMode="auto">
          <a:xfrm>
            <a:off x="2365842" y="4100607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C66"/>
              </a:buClr>
            </a:pPr>
            <a:r>
              <a:rPr lang="hu-HU" sz="2400" b="1" dirty="0">
                <a:latin typeface="Arial" charset="0"/>
                <a:cs typeface="Arial" charset="0"/>
              </a:rPr>
              <a:t>egyéb </a:t>
            </a:r>
            <a:r>
              <a:rPr lang="hu-HU" sz="2400" b="1" dirty="0" smtClean="0">
                <a:latin typeface="Arial" charset="0"/>
                <a:cs typeface="Arial" charset="0"/>
              </a:rPr>
              <a:t>tények</a:t>
            </a:r>
            <a:endParaRPr lang="hu-HU" sz="2400" b="1" dirty="0">
              <a:latin typeface="Arial" charset="0"/>
              <a:cs typeface="Arial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245567" y="4100607"/>
            <a:ext cx="180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folyamatok</a:t>
            </a:r>
            <a:endParaRPr lang="hu-HU" sz="2400" dirty="0">
              <a:solidFill>
                <a:schemeClr val="bg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175" name="Téglalap 7"/>
          <p:cNvSpPr>
            <a:spLocks noChangeArrowheads="1"/>
          </p:cNvSpPr>
          <p:nvPr/>
        </p:nvSpPr>
        <p:spPr bwMode="auto">
          <a:xfrm>
            <a:off x="5245567" y="5121276"/>
            <a:ext cx="271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ö</a:t>
            </a:r>
            <a:r>
              <a:rPr lang="hu-H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ssze-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függések</a:t>
            </a:r>
            <a:endParaRPr lang="hu-HU" sz="24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7176" name="Téglalap 8"/>
          <p:cNvSpPr>
            <a:spLocks noChangeArrowheads="1"/>
          </p:cNvSpPr>
          <p:nvPr/>
        </p:nvSpPr>
        <p:spPr bwMode="auto">
          <a:xfrm>
            <a:off x="4854709" y="5912971"/>
            <a:ext cx="21717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alkalmazások</a:t>
            </a:r>
            <a:endParaRPr lang="hu-HU" sz="24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07894"/>
            <a:ext cx="4875053" cy="954107"/>
          </a:xfrm>
          <a:prstGeom prst="rect">
            <a:avLst/>
          </a:prstGeom>
          <a:solidFill>
            <a:srgbClr val="FFFCA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Közös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bennük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tudás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=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ismeret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+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képesség</a:t>
            </a:r>
            <a:endParaRPr lang="en-US" sz="2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3" grpId="0"/>
      <p:bldP spid="7" grpId="0"/>
      <p:bldP spid="7175" grpId="0"/>
      <p:bldP spid="717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88" y="189022"/>
            <a:ext cx="8565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3.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Kompetenciaalapú</a:t>
            </a:r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műveltségmodellek</a:t>
            </a:r>
            <a:r>
              <a:rPr lang="en-US" sz="28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CB1E"/>
                </a:solidFill>
                <a:latin typeface="Arial"/>
                <a:cs typeface="Arial"/>
              </a:rPr>
              <a:t>szerint</a:t>
            </a:r>
            <a:endParaRPr lang="en-US" sz="2800" b="1" dirty="0">
              <a:solidFill>
                <a:srgbClr val="FFCB1E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98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aseline="30000" dirty="0"/>
              <a:t>mit tudunk?”, a „mit tartunk értéknek?” és a „mit tudunk tenni?” kérdéskörök és a </a:t>
            </a:r>
            <a:r>
              <a:rPr lang="hu-HU" baseline="30000" dirty="0" smtClean="0"/>
              <a:t>hozzájuk kapcsolódó képességek metszete</a:t>
            </a:r>
            <a:endParaRPr lang="en-US" dirty="0"/>
          </a:p>
        </p:txBody>
      </p:sp>
      <p:pic>
        <p:nvPicPr>
          <p:cNvPr id="6" name="Picture 5" descr="Képernyőfotó 2016-02-11 - 17.31.3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8" y="896470"/>
            <a:ext cx="8087086" cy="5856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3177515">
            <a:off x="5846572" y="23713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smtClean="0">
                <a:latin typeface="Arial"/>
                <a:cs typeface="Arial"/>
              </a:rPr>
              <a:t>mit </a:t>
            </a:r>
            <a:r>
              <a:rPr lang="hu-HU" sz="2800" b="1" dirty="0">
                <a:latin typeface="Arial"/>
                <a:cs typeface="Arial"/>
              </a:rPr>
              <a:t>tartunk értéknek</a:t>
            </a:r>
            <a:r>
              <a:rPr lang="hu-HU" sz="2800" b="1" dirty="0" smtClean="0">
                <a:latin typeface="Arial"/>
                <a:cs typeface="Arial"/>
              </a:rPr>
              <a:t>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8893375">
            <a:off x="667733" y="1393599"/>
            <a:ext cx="223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/>
                <a:cs typeface="Arial"/>
              </a:rPr>
              <a:t>m</a:t>
            </a:r>
            <a:r>
              <a:rPr lang="en-US" sz="2800" b="1" dirty="0" err="1" smtClean="0">
                <a:latin typeface="Arial"/>
                <a:cs typeface="Arial"/>
              </a:rPr>
              <a:t>it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tudunk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4634" y="6034724"/>
            <a:ext cx="2864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m</a:t>
            </a:r>
            <a:r>
              <a:rPr lang="en-US" sz="2800" b="1" dirty="0" err="1" smtClean="0"/>
              <a:t>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tudunk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tenni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19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94" y="38277"/>
            <a:ext cx="8815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hu-H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természetismereti </a:t>
            </a:r>
            <a:r>
              <a:rPr lang="hu-H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műveltség</a:t>
            </a:r>
          </a:p>
          <a:p>
            <a:pPr algn="ctr"/>
            <a:r>
              <a:rPr lang="hu-HU" sz="2400" b="1" dirty="0" smtClean="0">
                <a:latin typeface="Arial"/>
                <a:cs typeface="Arial"/>
              </a:rPr>
              <a:t> </a:t>
            </a:r>
            <a:r>
              <a:rPr lang="hu-HU" sz="2400" b="1" dirty="0">
                <a:latin typeface="Arial"/>
                <a:cs typeface="Arial"/>
              </a:rPr>
              <a:t>az aktuális problémák megértésének </a:t>
            </a:r>
            <a:endParaRPr lang="hu-HU" sz="2400" b="1" dirty="0" smtClean="0">
              <a:latin typeface="Arial"/>
              <a:cs typeface="Arial"/>
            </a:endParaRPr>
          </a:p>
          <a:p>
            <a:pPr algn="ctr"/>
            <a:r>
              <a:rPr lang="hu-HU" sz="2400" b="1" dirty="0" smtClean="0">
                <a:latin typeface="Arial"/>
                <a:cs typeface="Arial"/>
              </a:rPr>
              <a:t>és megoldásának a képessége</a:t>
            </a:r>
          </a:p>
          <a:p>
            <a:pPr algn="ctr"/>
            <a:r>
              <a:rPr lang="hu-HU" sz="2400" b="1" dirty="0" smtClean="0">
                <a:latin typeface="Arial"/>
                <a:cs typeface="Arial"/>
              </a:rPr>
              <a:t>rugalmas </a:t>
            </a:r>
            <a:r>
              <a:rPr lang="hu-HU" sz="2400" b="1" dirty="0">
                <a:latin typeface="Arial"/>
                <a:cs typeface="Arial"/>
              </a:rPr>
              <a:t>alkalmazkodás a mindig változó feltételekhez, </a:t>
            </a:r>
            <a:endParaRPr lang="hu-HU" sz="2400" b="1" dirty="0" smtClean="0">
              <a:latin typeface="Arial"/>
              <a:cs typeface="Arial"/>
            </a:endParaRPr>
          </a:p>
          <a:p>
            <a:pPr algn="ctr"/>
            <a:r>
              <a:rPr lang="hu-HU" sz="2400" b="1" dirty="0" smtClean="0">
                <a:latin typeface="Arial"/>
                <a:cs typeface="Arial"/>
              </a:rPr>
              <a:t>           körülményekhez</a:t>
            </a: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06718301"/>
              </p:ext>
            </p:extLst>
          </p:nvPr>
        </p:nvGraphicFramePr>
        <p:xfrm>
          <a:off x="-418353" y="1917504"/>
          <a:ext cx="7679765" cy="479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993865" y="4004234"/>
            <a:ext cx="4290580" cy="28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2"/>
          <a:stretch/>
        </p:blipFill>
        <p:spPr>
          <a:xfrm>
            <a:off x="283882" y="3107764"/>
            <a:ext cx="8650941" cy="4197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118" y="276919"/>
            <a:ext cx="87107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CD5B5"/>
                </a:solidFill>
                <a:latin typeface="Arial"/>
                <a:cs typeface="Arial"/>
              </a:rPr>
              <a:t>A. A </a:t>
            </a:r>
            <a:r>
              <a:rPr lang="hu-HU" sz="2400" b="1" dirty="0">
                <a:solidFill>
                  <a:srgbClr val="FCD5B5"/>
                </a:solidFill>
                <a:latin typeface="Arial"/>
                <a:cs typeface="Arial"/>
              </a:rPr>
              <a:t>tudás tartalmi </a:t>
            </a:r>
            <a:r>
              <a:rPr lang="hu-HU" sz="2400" b="1" dirty="0" smtClean="0">
                <a:solidFill>
                  <a:srgbClr val="FCD5B5"/>
                </a:solidFill>
                <a:latin typeface="Arial"/>
                <a:cs typeface="Arial"/>
              </a:rPr>
              <a:t>dimenziója</a:t>
            </a:r>
          </a:p>
          <a:p>
            <a:r>
              <a:rPr lang="hu-HU" sz="2400" b="1" dirty="0" smtClean="0">
                <a:latin typeface="Arial"/>
                <a:cs typeface="Arial"/>
              </a:rPr>
              <a:t>    a </a:t>
            </a:r>
            <a:r>
              <a:rPr lang="hu-HU" sz="2400" b="1" dirty="0">
                <a:latin typeface="Arial"/>
                <a:cs typeface="Arial"/>
              </a:rPr>
              <a:t>szakértői </a:t>
            </a:r>
            <a:r>
              <a:rPr lang="hu-HU" sz="2400" b="1" dirty="0" smtClean="0">
                <a:latin typeface="Arial"/>
                <a:cs typeface="Arial"/>
              </a:rPr>
              <a:t>tudás</a:t>
            </a:r>
          </a:p>
          <a:p>
            <a:endParaRPr lang="hu-HU" sz="10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    ismeretek  halmaza</a:t>
            </a:r>
            <a:r>
              <a:rPr lang="hu-HU" sz="2400" b="1" dirty="0">
                <a:latin typeface="Arial"/>
                <a:cs typeface="Arial"/>
              </a:rPr>
              <a:t> </a:t>
            </a:r>
            <a:r>
              <a:rPr lang="hu-HU" sz="2400" b="1" dirty="0" smtClean="0">
                <a:latin typeface="Arial"/>
                <a:cs typeface="Arial"/>
              </a:rPr>
              <a:t>helyett</a:t>
            </a:r>
          </a:p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Arial"/>
                <a:cs typeface="Arial"/>
              </a:rPr>
              <a:t>fogalmi </a:t>
            </a:r>
            <a:r>
              <a:rPr lang="hu-HU" sz="2400" b="1" dirty="0">
                <a:latin typeface="Arial"/>
                <a:cs typeface="Arial"/>
              </a:rPr>
              <a:t>váltások </a:t>
            </a:r>
            <a:r>
              <a:rPr lang="hu-HU" sz="2400" b="1" dirty="0" smtClean="0">
                <a:latin typeface="Arial"/>
                <a:cs typeface="Arial"/>
              </a:rPr>
              <a:t>sorozata</a:t>
            </a:r>
          </a:p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Arial"/>
                <a:cs typeface="Arial"/>
              </a:rPr>
              <a:t>ismeretek </a:t>
            </a:r>
            <a:r>
              <a:rPr lang="hu-HU" sz="2400" b="1" dirty="0">
                <a:latin typeface="Arial"/>
                <a:cs typeface="Arial"/>
              </a:rPr>
              <a:t>fokozatosan kiépülő </a:t>
            </a:r>
            <a:r>
              <a:rPr lang="hu-HU" sz="2400" b="1" dirty="0" smtClean="0">
                <a:latin typeface="Arial"/>
                <a:cs typeface="Arial"/>
              </a:rPr>
              <a:t>rendszere</a:t>
            </a:r>
            <a:endParaRPr lang="hu-HU" sz="2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Arial"/>
                <a:cs typeface="Arial"/>
              </a:rPr>
              <a:t>alkalmazhatóságuk kiterjesztése</a:t>
            </a:r>
          </a:p>
          <a:p>
            <a:endParaRPr lang="hu-HU" sz="1000" b="1" dirty="0" smtClean="0">
              <a:latin typeface="Arial"/>
              <a:cs typeface="Arial"/>
            </a:endParaRPr>
          </a:p>
          <a:p>
            <a:pPr algn="r"/>
            <a:r>
              <a:rPr lang="hu-HU" sz="2400" b="1" dirty="0" smtClean="0">
                <a:latin typeface="Arial"/>
                <a:cs typeface="Arial"/>
              </a:rPr>
              <a:t>tudásellenőrzéskor </a:t>
            </a:r>
          </a:p>
          <a:p>
            <a:pPr algn="r"/>
            <a:r>
              <a:rPr lang="hu-HU" sz="2400" b="1" dirty="0" smtClean="0">
                <a:latin typeface="Arial"/>
                <a:cs typeface="Arial"/>
              </a:rPr>
              <a:t>mennyire képes a tudáselemeket </a:t>
            </a:r>
          </a:p>
          <a:p>
            <a:pPr algn="r"/>
            <a:r>
              <a:rPr lang="hu-HU" sz="2400" b="1" dirty="0" smtClean="0">
                <a:latin typeface="Arial"/>
                <a:cs typeface="Arial"/>
              </a:rPr>
              <a:t>egymáshoz </a:t>
            </a:r>
            <a:r>
              <a:rPr lang="hu-HU" sz="2400" b="1" dirty="0">
                <a:latin typeface="Arial"/>
                <a:cs typeface="Arial"/>
              </a:rPr>
              <a:t>kapcsolni, </a:t>
            </a:r>
            <a:endParaRPr lang="hu-HU" sz="2400" b="1" dirty="0" smtClean="0">
              <a:latin typeface="Arial"/>
              <a:cs typeface="Arial"/>
            </a:endParaRPr>
          </a:p>
          <a:p>
            <a:pPr algn="r"/>
            <a:r>
              <a:rPr lang="hu-HU" sz="2400" b="1" dirty="0" smtClean="0">
                <a:latin typeface="Arial"/>
                <a:cs typeface="Arial"/>
              </a:rPr>
              <a:t>mennyire </a:t>
            </a:r>
            <a:r>
              <a:rPr lang="hu-HU" sz="2400" b="1" dirty="0">
                <a:latin typeface="Arial"/>
                <a:cs typeface="Arial"/>
              </a:rPr>
              <a:t>lát </a:t>
            </a:r>
            <a:r>
              <a:rPr lang="hu-HU" sz="2400" b="1" dirty="0" smtClean="0">
                <a:latin typeface="Arial"/>
                <a:cs typeface="Arial"/>
              </a:rPr>
              <a:t>összefüggéseket</a:t>
            </a:r>
            <a:endParaRPr lang="hu-HU" sz="24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5176" y="3003176"/>
            <a:ext cx="537883" cy="239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5294" y="2898588"/>
            <a:ext cx="328706" cy="34364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36" y="3647560"/>
            <a:ext cx="2073835" cy="2986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41" y="381507"/>
            <a:ext cx="8710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B. A </a:t>
            </a:r>
            <a:r>
              <a:rPr lang="hu-H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tudás gondolkodási </a:t>
            </a:r>
            <a:r>
              <a:rPr lang="hu-H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dimenziója</a:t>
            </a:r>
          </a:p>
          <a:p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természettudományos </a:t>
            </a:r>
            <a:r>
              <a:rPr lang="hu-HU" sz="2400" b="1" dirty="0" smtClean="0">
                <a:latin typeface="Arial"/>
                <a:cs typeface="Arial"/>
              </a:rPr>
              <a:t>tudás –</a:t>
            </a:r>
          </a:p>
          <a:p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tanulóktól elvárt </a:t>
            </a:r>
            <a:r>
              <a:rPr lang="hu-HU" sz="2400" b="1" dirty="0" smtClean="0">
                <a:latin typeface="Arial"/>
                <a:cs typeface="Arial"/>
              </a:rPr>
              <a:t>tevékenységek </a:t>
            </a:r>
            <a:r>
              <a:rPr lang="hu-HU" sz="2400" b="1" dirty="0">
                <a:latin typeface="Arial"/>
                <a:cs typeface="Arial"/>
              </a:rPr>
              <a:t>és érzelmi </a:t>
            </a:r>
            <a:r>
              <a:rPr lang="hu-HU" sz="2400" b="1" dirty="0" smtClean="0">
                <a:latin typeface="Arial"/>
                <a:cs typeface="Arial"/>
              </a:rPr>
              <a:t>tulajdonságok</a:t>
            </a:r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9519" y="2679108"/>
            <a:ext cx="4202952" cy="417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47" y="4601735"/>
            <a:ext cx="4254500" cy="225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765" y="4105088"/>
            <a:ext cx="3810000" cy="28575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198470" y="2106706"/>
            <a:ext cx="4781177" cy="1812499"/>
          </a:xfrm>
          <a:prstGeom prst="wedgeEllipseCallout">
            <a:avLst>
              <a:gd name="adj1" fmla="val -42312"/>
              <a:gd name="adj2" fmla="val 1269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Írd</a:t>
            </a:r>
            <a:r>
              <a:rPr lang="en-US" sz="2400" b="1" dirty="0" smtClean="0"/>
              <a:t> le</a:t>
            </a:r>
            <a:r>
              <a:rPr lang="is-IS" sz="2400" b="1" dirty="0" smtClean="0"/>
              <a:t>…!</a:t>
            </a:r>
          </a:p>
          <a:p>
            <a:pPr algn="ctr"/>
            <a:r>
              <a:rPr lang="is-IS" sz="2400" b="1" dirty="0" smtClean="0"/>
              <a:t>Fogalmazd meg amit  érzel!</a:t>
            </a:r>
          </a:p>
          <a:p>
            <a:pPr algn="ctr"/>
            <a:r>
              <a:rPr lang="is-IS" sz="2400" b="1" dirty="0" smtClean="0"/>
              <a:t>Modellezd</a:t>
            </a:r>
            <a:r>
              <a:rPr lang="is-IS" sz="2400" b="1" dirty="0"/>
              <a:t>...</a:t>
            </a:r>
            <a:r>
              <a:rPr lang="is-IS" sz="2400" b="1" dirty="0" smtClean="0"/>
              <a:t>!</a:t>
            </a:r>
            <a:endParaRPr lang="is-IS" sz="2400" b="1" dirty="0"/>
          </a:p>
        </p:txBody>
      </p:sp>
    </p:spTree>
    <p:extLst>
      <p:ext uri="{BB962C8B-B14F-4D97-AF65-F5344CB8AC3E}">
        <p14:creationId xmlns:p14="http://schemas.microsoft.com/office/powerpoint/2010/main" val="26618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35" y="381507"/>
            <a:ext cx="8172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CD5B5"/>
                </a:solidFill>
                <a:latin typeface="Arial"/>
                <a:cs typeface="Arial"/>
              </a:rPr>
              <a:t>C. A tudás </a:t>
            </a:r>
            <a:r>
              <a:rPr lang="hu-HU" sz="2400" b="1" dirty="0">
                <a:solidFill>
                  <a:srgbClr val="FCD5B5"/>
                </a:solidFill>
                <a:latin typeface="Arial"/>
                <a:cs typeface="Arial"/>
              </a:rPr>
              <a:t>alkalmazási dimenziója </a:t>
            </a:r>
          </a:p>
          <a:p>
            <a:endParaRPr lang="hu-HU" sz="2400" b="1" dirty="0" smtClean="0">
              <a:solidFill>
                <a:srgbClr val="FCD5B5"/>
              </a:solidFill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társadalmi elvárás: az </a:t>
            </a:r>
            <a:r>
              <a:rPr lang="hu-HU" sz="2400" b="1" dirty="0">
                <a:latin typeface="Arial"/>
                <a:cs typeface="Arial"/>
              </a:rPr>
              <a:t>iskolai és az iskolán kívüli tanulásból származó tudás valós élethelyzetekben működőképes </a:t>
            </a:r>
            <a:r>
              <a:rPr lang="hu-HU" sz="2400" b="1" dirty="0" smtClean="0">
                <a:latin typeface="Arial"/>
                <a:cs typeface="Arial"/>
              </a:rPr>
              <a:t>legyen</a:t>
            </a:r>
            <a:endParaRPr lang="hu-HU" sz="2400" b="1" dirty="0">
              <a:latin typeface="Arial"/>
              <a:cs typeface="Arial"/>
            </a:endParaRPr>
          </a:p>
          <a:p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előfeltétele: az elsajátítási</a:t>
            </a:r>
            <a:r>
              <a:rPr lang="hu-HU" sz="2400" b="1" dirty="0">
                <a:latin typeface="Arial"/>
                <a:cs typeface="Arial"/>
              </a:rPr>
              <a:t> </a:t>
            </a:r>
            <a:r>
              <a:rPr lang="hu-HU" sz="2400" b="1" dirty="0" smtClean="0">
                <a:latin typeface="Arial"/>
                <a:cs typeface="Arial"/>
              </a:rPr>
              <a:t>(tanulási) </a:t>
            </a:r>
            <a:r>
              <a:rPr lang="hu-HU" sz="2400" b="1" dirty="0">
                <a:latin typeface="Arial"/>
                <a:cs typeface="Arial"/>
              </a:rPr>
              <a:t>és a felhasználási, alkalmazási szituáció </a:t>
            </a:r>
            <a:r>
              <a:rPr lang="hu-HU" sz="2400" b="1" dirty="0" smtClean="0">
                <a:latin typeface="Arial"/>
                <a:cs typeface="Arial"/>
              </a:rPr>
              <a:t>hasonló legyen</a:t>
            </a:r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1224"/>
            <a:ext cx="5196043" cy="3256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98" y="4332940"/>
            <a:ext cx="4748102" cy="26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FFFCA1"/>
                </a:solidFill>
                <a:effectLst/>
                <a:latin typeface="Arial" charset="0"/>
              </a:rPr>
              <a:t>Kompetenciamodell</a:t>
            </a:r>
          </a:p>
        </p:txBody>
      </p:sp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1187450" y="1125538"/>
            <a:ext cx="6697663" cy="5543550"/>
          </a:xfrm>
          <a:prstGeom prst="ellipse">
            <a:avLst/>
          </a:prstGeom>
          <a:noFill/>
          <a:ln w="57150">
            <a:solidFill>
              <a:srgbClr val="FFFC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27538" y="1125538"/>
            <a:ext cx="73025" cy="5543550"/>
          </a:xfrm>
          <a:prstGeom prst="line">
            <a:avLst/>
          </a:prstGeom>
          <a:noFill/>
          <a:ln w="57150">
            <a:solidFill>
              <a:srgbClr val="FFFC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V="1">
            <a:off x="1187450" y="3860800"/>
            <a:ext cx="6697663" cy="73025"/>
          </a:xfrm>
          <a:prstGeom prst="line">
            <a:avLst/>
          </a:prstGeom>
          <a:noFill/>
          <a:ln w="57150">
            <a:solidFill>
              <a:srgbClr val="FFFC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5364163" y="2133600"/>
            <a:ext cx="2663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sz="2800" b="1" dirty="0">
                <a:solidFill>
                  <a:srgbClr val="FFFF00"/>
                </a:solidFill>
              </a:rPr>
              <a:t> képesség</a:t>
            </a:r>
          </a:p>
          <a:p>
            <a:pPr>
              <a:buFontTx/>
              <a:buChar char="•"/>
            </a:pPr>
            <a:r>
              <a:rPr lang="hu-HU" sz="2800" b="1" dirty="0">
                <a:solidFill>
                  <a:srgbClr val="FFFF00"/>
                </a:solidFill>
              </a:rPr>
              <a:t> gyakorlat</a:t>
            </a:r>
          </a:p>
          <a:p>
            <a:pPr>
              <a:buFontTx/>
              <a:buChar char="•"/>
            </a:pPr>
            <a:r>
              <a:rPr lang="hu-HU" sz="2800" b="1" dirty="0">
                <a:solidFill>
                  <a:srgbClr val="FFFF00"/>
                </a:solidFill>
              </a:rPr>
              <a:t> viselkedés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1763713" y="2492375"/>
            <a:ext cx="1321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sz="2800" b="1" dirty="0"/>
              <a:t>ismeret</a:t>
            </a:r>
          </a:p>
        </p:txBody>
      </p:sp>
      <p:grpSp>
        <p:nvGrpSpPr>
          <p:cNvPr id="24583" name="Diagram 8"/>
          <p:cNvGrpSpPr>
            <a:grpSpLocks noChangeAspect="1"/>
          </p:cNvGrpSpPr>
          <p:nvPr/>
        </p:nvGrpSpPr>
        <p:grpSpPr bwMode="auto">
          <a:xfrm>
            <a:off x="2843213" y="2276475"/>
            <a:ext cx="3089275" cy="3240088"/>
            <a:chOff x="1580" y="917"/>
            <a:chExt cx="2494" cy="2749"/>
          </a:xfrm>
        </p:grpSpPr>
        <p:sp>
          <p:nvSpPr>
            <p:cNvPr id="24588" name="AutoShape 9"/>
            <p:cNvSpPr>
              <a:spLocks noChangeAspect="1" noChangeArrowheads="1" noTextEdit="1"/>
            </p:cNvSpPr>
            <p:nvPr/>
          </p:nvSpPr>
          <p:spPr bwMode="auto">
            <a:xfrm>
              <a:off x="1580" y="917"/>
              <a:ext cx="2494" cy="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_s1028"/>
            <p:cNvSpPr>
              <a:spLocks noChangeArrowheads="1" noTextEdit="1"/>
            </p:cNvSpPr>
            <p:nvPr/>
          </p:nvSpPr>
          <p:spPr bwMode="auto">
            <a:xfrm>
              <a:off x="1612" y="107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0" name="_s1029"/>
            <p:cNvSpPr>
              <a:spLocks noChangeArrowheads="1" noTextEdit="1"/>
            </p:cNvSpPr>
            <p:nvPr/>
          </p:nvSpPr>
          <p:spPr bwMode="auto">
            <a:xfrm rot="7200000">
              <a:off x="1612" y="107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1" name="_s1030"/>
            <p:cNvSpPr>
              <a:spLocks noChangeArrowheads="1" noTextEdit="1"/>
            </p:cNvSpPr>
            <p:nvPr/>
          </p:nvSpPr>
          <p:spPr bwMode="auto">
            <a:xfrm rot="-7200000">
              <a:off x="1612" y="107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2" name="_s1031"/>
            <p:cNvSpPr>
              <a:spLocks noChangeArrowheads="1"/>
            </p:cNvSpPr>
            <p:nvPr/>
          </p:nvSpPr>
          <p:spPr bwMode="auto">
            <a:xfrm>
              <a:off x="3333" y="141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689" tIns="35844" rIns="71689" bIns="35844" anchor="ctr"/>
            <a:lstStyle/>
            <a:p>
              <a:pPr algn="ctr"/>
              <a:endParaRPr lang="en-US" sz="1400" b="1"/>
            </a:p>
          </p:txBody>
        </p:sp>
        <p:sp>
          <p:nvSpPr>
            <p:cNvPr id="24593" name="_s1032"/>
            <p:cNvSpPr>
              <a:spLocks noChangeArrowheads="1"/>
            </p:cNvSpPr>
            <p:nvPr/>
          </p:nvSpPr>
          <p:spPr bwMode="auto">
            <a:xfrm>
              <a:off x="2457" y="2933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689" tIns="35844" rIns="71689" bIns="35844" anchor="ctr"/>
            <a:lstStyle/>
            <a:p>
              <a:pPr algn="ctr"/>
              <a:endParaRPr lang="en-US" sz="1400" b="1"/>
            </a:p>
          </p:txBody>
        </p:sp>
        <p:sp>
          <p:nvSpPr>
            <p:cNvPr id="24594" name="_s1033"/>
            <p:cNvSpPr>
              <a:spLocks noChangeArrowheads="1"/>
            </p:cNvSpPr>
            <p:nvPr/>
          </p:nvSpPr>
          <p:spPr bwMode="auto">
            <a:xfrm>
              <a:off x="1581" y="141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689" tIns="35844" rIns="71689" bIns="35844" anchor="ctr"/>
            <a:lstStyle/>
            <a:p>
              <a:pPr algn="ctr"/>
              <a:endParaRPr lang="en-US" sz="1400" b="1"/>
            </a:p>
          </p:txBody>
        </p:sp>
      </p:grp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4643438" y="5157788"/>
            <a:ext cx="22878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hu-HU" sz="2800" b="1" dirty="0">
                <a:solidFill>
                  <a:srgbClr val="66FF66"/>
                </a:solidFill>
              </a:rPr>
              <a:t> attitűd</a:t>
            </a:r>
          </a:p>
          <a:p>
            <a:pPr>
              <a:buFontTx/>
              <a:buChar char="•"/>
            </a:pPr>
            <a:r>
              <a:rPr lang="hu-HU" sz="2800" b="1" dirty="0">
                <a:solidFill>
                  <a:srgbClr val="66FF66"/>
                </a:solidFill>
              </a:rPr>
              <a:t> érzékenység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0" y="5084763"/>
            <a:ext cx="47164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sz="2800" b="1" dirty="0" smtClean="0">
                <a:solidFill>
                  <a:srgbClr val="66CCFF"/>
                </a:solidFill>
              </a:rPr>
              <a:t> viselkedés rendszerben</a:t>
            </a:r>
            <a:endParaRPr lang="hu-HU" sz="2800" b="1" dirty="0">
              <a:solidFill>
                <a:srgbClr val="66CCFF"/>
              </a:solidFill>
            </a:endParaRPr>
          </a:p>
          <a:p>
            <a:pPr>
              <a:buFontTx/>
              <a:buChar char="•"/>
            </a:pPr>
            <a:r>
              <a:rPr lang="hu-HU" sz="2800" b="1" dirty="0">
                <a:solidFill>
                  <a:srgbClr val="66CCFF"/>
                </a:solidFill>
              </a:rPr>
              <a:t> elméletalkotó képesség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3391647" y="1557338"/>
            <a:ext cx="197251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FFCC00"/>
                </a:solidFill>
              </a:rPr>
              <a:t>    </a:t>
            </a:r>
            <a:r>
              <a:rPr lang="hu-HU" sz="2800" b="1" dirty="0" smtClean="0">
                <a:solidFill>
                  <a:srgbClr val="FFCC00"/>
                </a:solidFill>
              </a:rPr>
              <a:t> </a:t>
            </a:r>
            <a:r>
              <a:rPr lang="hu-HU" sz="2800" b="1" dirty="0">
                <a:solidFill>
                  <a:srgbClr val="FFCC00"/>
                </a:solidFill>
              </a:rPr>
              <a:t>t u d á s</a:t>
            </a:r>
            <a:r>
              <a:rPr lang="hu-HU" sz="2800" b="1" dirty="0"/>
              <a:t> </a:t>
            </a:r>
          </a:p>
        </p:txBody>
      </p:sp>
      <p:sp>
        <p:nvSpPr>
          <p:cNvPr id="230419" name="Oval 19"/>
          <p:cNvSpPr>
            <a:spLocks noChangeArrowheads="1"/>
          </p:cNvSpPr>
          <p:nvPr/>
        </p:nvSpPr>
        <p:spPr bwMode="auto">
          <a:xfrm>
            <a:off x="1658471" y="1125538"/>
            <a:ext cx="5782235" cy="2808287"/>
          </a:xfrm>
          <a:prstGeom prst="ellipse">
            <a:avLst/>
          </a:prstGeom>
          <a:noFill/>
          <a:ln w="57150">
            <a:solidFill>
              <a:srgbClr val="FFC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04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04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3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30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30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/>
      <p:bldP spid="230407" grpId="0"/>
      <p:bldP spid="230416" grpId="0"/>
      <p:bldP spid="230417" grpId="0"/>
      <p:bldP spid="230418" grpId="0" animBg="1"/>
      <p:bldP spid="2304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744" name="Picture 80" descr="j04025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398963" cy="31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175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05620"/>
              </p:ext>
            </p:extLst>
          </p:nvPr>
        </p:nvGraphicFramePr>
        <p:xfrm>
          <a:off x="2" y="857250"/>
          <a:ext cx="9036049" cy="6011861"/>
        </p:xfrm>
        <a:graphic>
          <a:graphicData uri="http://schemas.openxmlformats.org/drawingml/2006/table">
            <a:tbl>
              <a:tblPr/>
              <a:tblGrid>
                <a:gridCol w="2057359"/>
                <a:gridCol w="711911"/>
                <a:gridCol w="199205"/>
                <a:gridCol w="1113586"/>
                <a:gridCol w="635169"/>
                <a:gridCol w="1809169"/>
                <a:gridCol w="197571"/>
                <a:gridCol w="605778"/>
                <a:gridCol w="191040"/>
                <a:gridCol w="1515261"/>
              </a:tblGrid>
              <a:tr h="976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valóság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sym typeface="Wingdings" charset="0"/>
                        </a:rPr>
                        <a:t>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információhordozók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= információközvetítők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  <a:sym typeface="Wingdings" charset="0"/>
                        </a:rPr>
                        <a:t>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tanulók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Franklin Gothic Medium" charset="0"/>
                          <a:ea typeface="ＭＳ Ｐゴシック" charset="0"/>
                          <a:sym typeface="Wingdings" charset="0"/>
                        </a:rPr>
                        <a:t>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           tanterv</a:t>
                      </a:r>
                      <a:endParaRPr kumimoji="0" lang="hu-H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taneszközök (tankönyvek, szemléltető- és oktatási segédeszközök)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99FFCC"/>
                          </a:solidFill>
                          <a:effectLst/>
                          <a:latin typeface="Franklin Gothic Medium" charset="0"/>
                          <a:ea typeface="ＭＳ Ｐゴシック" charset="0"/>
                          <a:sym typeface="Wingdings" charset="0"/>
                        </a:rPr>
                        <a:t>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módszerek megismertetése,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elsajátíttatása,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szemléletformálás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C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charset="0"/>
                        <a:ea typeface="ＭＳ Ｐゴシック" charset="0"/>
                        <a:sym typeface="Wingdings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tanító, tanár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charset="0"/>
                          <a:ea typeface="ＭＳ Ｐゴシック" charset="0"/>
                        </a:rPr>
                        <a:t>= segítő, menedzser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Franklin Gothic Medium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743" name="Line 79"/>
          <p:cNvSpPr>
            <a:spLocks noChangeShapeType="1"/>
          </p:cNvSpPr>
          <p:nvPr/>
        </p:nvSpPr>
        <p:spPr bwMode="auto">
          <a:xfrm flipV="1">
            <a:off x="4500563" y="1773238"/>
            <a:ext cx="0" cy="4103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45" name="Oval 81"/>
          <p:cNvSpPr>
            <a:spLocks noChangeArrowheads="1"/>
          </p:cNvSpPr>
          <p:nvPr/>
        </p:nvSpPr>
        <p:spPr bwMode="auto">
          <a:xfrm>
            <a:off x="4643438" y="4005263"/>
            <a:ext cx="4500562" cy="1655762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5" name="Rectangle 91"/>
          <p:cNvSpPr>
            <a:spLocks noChangeArrowheads="1"/>
          </p:cNvSpPr>
          <p:nvPr/>
        </p:nvSpPr>
        <p:spPr bwMode="auto">
          <a:xfrm>
            <a:off x="0" y="6611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rgbClr val="FFFCA1"/>
                </a:solidFill>
                <a:latin typeface="Franklin Gothic Medium" charset="0"/>
              </a:rPr>
              <a:t> </a:t>
            </a:r>
            <a:r>
              <a:rPr lang="hu-HU" sz="3200" b="1" dirty="0">
                <a:solidFill>
                  <a:srgbClr val="FFFCA1"/>
                </a:solidFill>
                <a:cs typeface="Arial" charset="0"/>
              </a:rPr>
              <a:t>A tanári szerep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646706"/>
            <a:ext cx="3077882" cy="22112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40449" y="3346824"/>
            <a:ext cx="4721145" cy="28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43" grpId="0" animBg="1"/>
      <p:bldP spid="241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196208"/>
            <a:ext cx="891091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Előzménye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1962 –› </a:t>
            </a:r>
            <a:r>
              <a:rPr lang="en-US" sz="2800" b="1" dirty="0" err="1" smtClean="0">
                <a:solidFill>
                  <a:srgbClr val="FFCB1E"/>
                </a:solidFill>
              </a:rPr>
              <a:t>környezetismeret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/>
              <a:t>alsó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tagozat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2 + 2 + 2 + 2 </a:t>
            </a:r>
            <a:r>
              <a:rPr lang="en-US" sz="2800" b="1" dirty="0" err="1" smtClean="0"/>
              <a:t>óra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hét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err="1"/>
              <a:t>i</a:t>
            </a:r>
            <a:r>
              <a:rPr lang="en-US" sz="2800" b="1" dirty="0" err="1" smtClean="0"/>
              <a:t>ntegrált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természet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és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 err="1" smtClean="0"/>
              <a:t>társadalomtudományos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12" y="4168587"/>
            <a:ext cx="9472706" cy="282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24" y="2284785"/>
            <a:ext cx="5417629" cy="457321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1685">
            <a:off x="6357988" y="1038199"/>
            <a:ext cx="69519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5610" y="906706"/>
            <a:ext cx="13645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5-től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biológia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földrajz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fizika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kémia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9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360363"/>
          </a:xfrm>
        </p:spPr>
        <p:txBody>
          <a:bodyPr>
            <a:noAutofit/>
          </a:bodyPr>
          <a:lstStyle/>
          <a:p>
            <a:pPr eaLnBrk="1" hangingPunct="1"/>
            <a:r>
              <a:rPr lang="hu-HU" sz="3200" b="1" dirty="0">
                <a:solidFill>
                  <a:srgbClr val="FFFCA1"/>
                </a:solidFill>
                <a:effectLst/>
                <a:latin typeface="Arial" charset="0"/>
              </a:rPr>
              <a:t>Kompetenciaalapú pedagógia</a:t>
            </a:r>
          </a:p>
        </p:txBody>
      </p:sp>
      <p:pic>
        <p:nvPicPr>
          <p:cNvPr id="23554" name="Picture 2" descr="Scan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772533" y="3500438"/>
            <a:ext cx="192913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srgbClr val="66FF66"/>
                </a:solidFill>
                <a:latin typeface="Arial"/>
                <a:cs typeface="Arial"/>
              </a:rPr>
              <a:t>differenciált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836613"/>
            <a:ext cx="255587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>
                <a:solidFill>
                  <a:srgbClr val="66FF66"/>
                </a:solidFill>
                <a:latin typeface="Arial"/>
                <a:cs typeface="Arial"/>
              </a:rPr>
              <a:t>tevékenység-sorozat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5709757" y="836613"/>
            <a:ext cx="343424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2400" b="1">
                <a:solidFill>
                  <a:srgbClr val="66FF66"/>
                </a:solidFill>
                <a:latin typeface="Arial"/>
                <a:cs typeface="Arial"/>
              </a:rPr>
              <a:t>a pedagógus segítő, </a:t>
            </a:r>
          </a:p>
          <a:p>
            <a:pPr algn="ctr"/>
            <a:r>
              <a:rPr lang="hu-HU" sz="2400" b="1">
                <a:solidFill>
                  <a:srgbClr val="66FF66"/>
                </a:solidFill>
                <a:latin typeface="Arial"/>
                <a:cs typeface="Arial"/>
              </a:rPr>
              <a:t>háttérszerepe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0" y="6278563"/>
            <a:ext cx="79216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400" b="1" dirty="0" smtClean="0">
                <a:solidFill>
                  <a:srgbClr val="66FF66"/>
                </a:solidFill>
                <a:latin typeface="Arial"/>
                <a:cs typeface="Arial"/>
              </a:rPr>
              <a:t>         az </a:t>
            </a:r>
            <a:r>
              <a:rPr lang="hu-HU" sz="2400" b="1" dirty="0">
                <a:solidFill>
                  <a:srgbClr val="66FF66"/>
                </a:solidFill>
                <a:latin typeface="Arial"/>
                <a:cs typeface="Arial"/>
              </a:rPr>
              <a:t>életben használható képességekre irányul</a:t>
            </a:r>
            <a:r>
              <a:rPr lang="hu-HU" sz="24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6262688" y="2852738"/>
            <a:ext cx="288131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>
                <a:solidFill>
                  <a:srgbClr val="66FF66"/>
                </a:solidFill>
                <a:latin typeface="Arial"/>
                <a:cs typeface="Arial"/>
              </a:rPr>
              <a:t>fejlesztő hatású</a:t>
            </a:r>
          </a:p>
        </p:txBody>
      </p:sp>
    </p:spTree>
    <p:extLst>
      <p:ext uri="{BB962C8B-B14F-4D97-AF65-F5344CB8AC3E}">
        <p14:creationId xmlns:p14="http://schemas.microsoft.com/office/powerpoint/2010/main" val="26670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68" grpId="0" animBg="1"/>
      <p:bldP spid="267269" grpId="0" animBg="1"/>
      <p:bldP spid="267270" grpId="0" animBg="1"/>
      <p:bldP spid="267271" grpId="0" animBg="1"/>
      <p:bldP spid="2672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8" y="173611"/>
            <a:ext cx="3636228" cy="51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2" y="237990"/>
            <a:ext cx="3590692" cy="50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5545" y="5582115"/>
            <a:ext cx="86765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OFI kísérleti tankönyvek        </a:t>
            </a:r>
            <a:r>
              <a:rPr lang="hu-H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hlinkClick r:id="rId6"/>
              </a:rPr>
              <a:t>http://etananyag.ofi.hu</a:t>
            </a:r>
            <a:endParaRPr lang="hu-H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hu-H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</a:t>
            </a:r>
            <a:r>
              <a:rPr lang="hu-H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ankönyv, munkafüzet, galéria, útmutató, tanmenet</a:t>
            </a:r>
            <a:endParaRPr lang="hu-H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74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9647" y="4029635"/>
            <a:ext cx="4646706" cy="28283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3" y="268383"/>
            <a:ext cx="891091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1978 –› </a:t>
            </a:r>
            <a:r>
              <a:rPr lang="en-US" sz="2800" b="1" dirty="0" err="1" smtClean="0">
                <a:solidFill>
                  <a:srgbClr val="FFCB1E"/>
                </a:solidFill>
              </a:rPr>
              <a:t>környezetismeret</a:t>
            </a:r>
            <a:r>
              <a:rPr lang="en-US" sz="2800" b="1" dirty="0"/>
              <a:t> </a:t>
            </a:r>
            <a:r>
              <a:rPr lang="en-US" sz="2800" b="1" dirty="0" smtClean="0"/>
              <a:t>– 1–5. </a:t>
            </a:r>
            <a:r>
              <a:rPr lang="en-US" sz="2800" b="1" dirty="0" err="1" smtClean="0"/>
              <a:t>évfolyam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2/1 + 1/2 + 2/1 + 3/2 + 3/2 </a:t>
            </a:r>
            <a:r>
              <a:rPr lang="en-US" sz="2800" b="1" dirty="0" err="1" smtClean="0"/>
              <a:t>óra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hét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err="1" smtClean="0"/>
              <a:t>integrált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természettudományos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err="1"/>
              <a:t>o</a:t>
            </a:r>
            <a:r>
              <a:rPr lang="en-US" sz="2800" b="1" dirty="0" err="1" smtClean="0"/>
              <a:t>ktatás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kiterjesztésének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igénye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5871882" y="888021"/>
            <a:ext cx="149410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65985" y="851602"/>
            <a:ext cx="13645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6</a:t>
            </a:r>
            <a:r>
              <a:rPr lang="en-US" sz="2400" b="1" dirty="0" smtClean="0">
                <a:latin typeface="Arial"/>
                <a:cs typeface="Arial"/>
              </a:rPr>
              <a:t>-tól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biológia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földrajz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fizika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 smtClean="0">
                <a:latin typeface="Arial"/>
                <a:cs typeface="Arial"/>
              </a:rPr>
              <a:t>kémia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547470" y="1178627"/>
            <a:ext cx="493059" cy="642471"/>
          </a:xfrm>
          <a:prstGeom prst="up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0" y="3810000"/>
            <a:ext cx="7366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058" y="3018116"/>
            <a:ext cx="86679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1–3. </a:t>
            </a:r>
            <a:r>
              <a:rPr lang="en-US" sz="2400" b="1" dirty="0" err="1" smtClean="0">
                <a:latin typeface="Arial"/>
                <a:cs typeface="Arial"/>
              </a:rPr>
              <a:t>évf</a:t>
            </a:r>
            <a:r>
              <a:rPr lang="en-US" sz="2400" b="1" dirty="0" smtClean="0">
                <a:latin typeface="Arial"/>
                <a:cs typeface="Arial"/>
              </a:rPr>
              <a:t>. – </a:t>
            </a:r>
            <a:r>
              <a:rPr lang="en-US" sz="2400" b="1" dirty="0" err="1" smtClean="0">
                <a:latin typeface="Arial"/>
                <a:cs typeface="Arial"/>
              </a:rPr>
              <a:t>integrált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– a </a:t>
            </a:r>
            <a:r>
              <a:rPr lang="en-US" sz="2400" b="1" dirty="0" err="1" smtClean="0">
                <a:latin typeface="Arial"/>
                <a:cs typeface="Arial"/>
              </a:rPr>
              <a:t>természetben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előforduló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kölcsön</a:t>
            </a:r>
            <a:r>
              <a:rPr lang="en-US" sz="2400" b="1" dirty="0" smtClean="0">
                <a:latin typeface="Arial"/>
                <a:cs typeface="Arial"/>
              </a:rPr>
              <a:t>-</a:t>
            </a:r>
          </a:p>
          <a:p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                 </a:t>
            </a:r>
            <a:r>
              <a:rPr lang="en-US" sz="2400" b="1" dirty="0" err="1" smtClean="0">
                <a:latin typeface="Arial"/>
                <a:cs typeface="Arial"/>
              </a:rPr>
              <a:t>hatások</a:t>
            </a:r>
            <a:r>
              <a:rPr lang="en-US" sz="2400" b="1" dirty="0" smtClean="0">
                <a:latin typeface="Arial"/>
                <a:cs typeface="Arial"/>
              </a:rPr>
              <a:t> (pl. </a:t>
            </a:r>
            <a:r>
              <a:rPr lang="en-US" sz="2400" b="1" dirty="0" err="1" smtClean="0">
                <a:latin typeface="Arial"/>
                <a:cs typeface="Arial"/>
              </a:rPr>
              <a:t>halmazállapot-változások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en-US" sz="2400" b="1" dirty="0" err="1" smtClean="0">
                <a:latin typeface="Arial"/>
                <a:cs typeface="Arial"/>
              </a:rPr>
              <a:t>időjárás</a:t>
            </a:r>
            <a:r>
              <a:rPr lang="en-US" sz="2400" b="1" dirty="0" smtClean="0">
                <a:latin typeface="Arial"/>
                <a:cs typeface="Arial"/>
              </a:rPr>
              <a:t>,</a:t>
            </a:r>
          </a:p>
          <a:p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                 </a:t>
            </a:r>
            <a:r>
              <a:rPr lang="en-US" sz="2400" b="1" dirty="0" err="1" smtClean="0">
                <a:latin typeface="Arial"/>
                <a:cs typeface="Arial"/>
              </a:rPr>
              <a:t>felszínformák</a:t>
            </a:r>
            <a:r>
              <a:rPr lang="en-US" sz="2400" b="1" dirty="0" smtClean="0">
                <a:latin typeface="Arial"/>
                <a:cs typeface="Arial"/>
              </a:rPr>
              <a:t>)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9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64" y="313765"/>
            <a:ext cx="869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4–5. </a:t>
            </a:r>
            <a:r>
              <a:rPr lang="en-US" sz="2400" b="1" dirty="0" err="1" smtClean="0">
                <a:latin typeface="Arial"/>
                <a:cs typeface="Arial"/>
              </a:rPr>
              <a:t>évfolyam</a:t>
            </a:r>
            <a:r>
              <a:rPr lang="en-US" sz="2400" b="1" dirty="0" smtClean="0">
                <a:latin typeface="Arial"/>
                <a:cs typeface="Arial"/>
              </a:rPr>
              <a:t> – </a:t>
            </a:r>
            <a:r>
              <a:rPr lang="en-US" sz="2400" b="1" dirty="0" err="1" smtClean="0">
                <a:latin typeface="Arial"/>
                <a:cs typeface="Arial"/>
              </a:rPr>
              <a:t>elkülönülő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témakörök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egymás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után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                            </a:t>
            </a:r>
            <a:r>
              <a:rPr lang="en-US" sz="2400" b="1" dirty="0" err="1" smtClean="0">
                <a:latin typeface="Arial"/>
                <a:cs typeface="Arial"/>
              </a:rPr>
              <a:t>komplex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jellegű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tananyagmozaik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764" y="1199831"/>
            <a:ext cx="8695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Arial"/>
                <a:cs typeface="Arial"/>
              </a:rPr>
              <a:t>e</a:t>
            </a:r>
            <a:r>
              <a:rPr lang="hu-HU" sz="2400" b="1" dirty="0" smtClean="0">
                <a:latin typeface="Arial"/>
                <a:cs typeface="Arial"/>
              </a:rPr>
              <a:t>gymástól </a:t>
            </a:r>
            <a:r>
              <a:rPr lang="hu-HU" sz="2400" b="1" dirty="0">
                <a:latin typeface="Arial"/>
                <a:cs typeface="Arial"/>
              </a:rPr>
              <a:t>nagyon eltérő mélységű, fogalomkészletű és absztrakciós szintű témák </a:t>
            </a:r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(pl. a </a:t>
            </a:r>
            <a:r>
              <a:rPr lang="hu-HU" sz="2400" b="1" dirty="0">
                <a:latin typeface="Arial"/>
                <a:cs typeface="Arial"/>
              </a:rPr>
              <a:t>szarvasmarha életmódja és a talaj kialakulása, </a:t>
            </a:r>
            <a:endParaRPr lang="hu-HU" sz="2400" b="1" dirty="0" smtClean="0">
              <a:latin typeface="Arial"/>
              <a:cs typeface="Arial"/>
            </a:endParaRPr>
          </a:p>
          <a:p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mészkőhegységek és a tölgyerdő</a:t>
            </a:r>
            <a:r>
              <a:rPr lang="hu-HU" sz="2400" b="1" dirty="0" smtClean="0">
                <a:latin typeface="Arial"/>
                <a:cs typeface="Arial"/>
              </a:rPr>
              <a:t>)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459941" y="2769491"/>
            <a:ext cx="493059" cy="642471"/>
          </a:xfrm>
          <a:prstGeom prst="up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176" y="3411962"/>
            <a:ext cx="880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s</a:t>
            </a:r>
            <a:r>
              <a:rPr lang="en-US" sz="2400" b="1" dirty="0" err="1" smtClean="0">
                <a:latin typeface="Arial"/>
                <a:cs typeface="Arial"/>
              </a:rPr>
              <a:t>zaktudományi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szempontok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gyerekek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igényei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en-US" sz="2400" b="1" dirty="0" err="1" smtClean="0">
                <a:latin typeface="Arial"/>
                <a:cs typeface="Arial"/>
              </a:rPr>
              <a:t>képességei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fr-FR" sz="2400" b="1" dirty="0" err="1" smtClean="0">
                <a:latin typeface="Arial"/>
                <a:cs typeface="Arial"/>
              </a:rPr>
              <a:t>é</a:t>
            </a:r>
            <a:r>
              <a:rPr lang="en-US" sz="2400" b="1" dirty="0" err="1" smtClean="0">
                <a:latin typeface="Arial"/>
                <a:cs typeface="Arial"/>
              </a:rPr>
              <a:t>letkori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sajátosságai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sehol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29" y="3934325"/>
            <a:ext cx="5976471" cy="292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21420" flipH="1">
            <a:off x="2111453" y="4610620"/>
            <a:ext cx="2588412" cy="26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mbarassed-girl-desk-gif-cla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703" y="1345871"/>
            <a:ext cx="55435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246" y="4781227"/>
            <a:ext cx="5550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>
                <a:latin typeface="Arial"/>
                <a:cs typeface="Arial"/>
              </a:rPr>
              <a:t>i</a:t>
            </a:r>
            <a:r>
              <a:rPr lang="en-US" sz="2400" b="1" dirty="0" err="1" smtClean="0">
                <a:latin typeface="Arial"/>
                <a:cs typeface="Arial"/>
              </a:rPr>
              <a:t>gen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sok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fogalom</a:t>
            </a:r>
            <a:endParaRPr lang="en-US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latin typeface="Arial"/>
                <a:cs typeface="Arial"/>
              </a:rPr>
              <a:t>e</a:t>
            </a:r>
            <a:r>
              <a:rPr lang="en-US" sz="2400" b="1" dirty="0" err="1" smtClean="0">
                <a:latin typeface="Arial"/>
                <a:cs typeface="Arial"/>
              </a:rPr>
              <a:t>lvont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fogalmak</a:t>
            </a:r>
            <a:endParaRPr lang="en-US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latin typeface="Arial"/>
                <a:cs typeface="Arial"/>
              </a:rPr>
              <a:t>b</a:t>
            </a:r>
            <a:r>
              <a:rPr lang="en-US" sz="2400" b="1" dirty="0" err="1" smtClean="0">
                <a:latin typeface="Arial"/>
                <a:cs typeface="Arial"/>
              </a:rPr>
              <a:t>onyolult</a:t>
            </a:r>
            <a:r>
              <a:rPr lang="en-US" sz="2400" b="1" dirty="0" smtClean="0">
                <a:latin typeface="Arial"/>
                <a:cs typeface="Arial"/>
              </a:rPr>
              <a:t> ok-</a:t>
            </a:r>
            <a:r>
              <a:rPr lang="en-US" sz="2400" b="1" dirty="0" err="1" smtClean="0">
                <a:latin typeface="Arial"/>
                <a:cs typeface="Arial"/>
              </a:rPr>
              <a:t>okozati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kapcsolatok</a:t>
            </a:r>
            <a:endParaRPr lang="en-US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latin typeface="Arial"/>
                <a:cs typeface="Arial"/>
              </a:rPr>
              <a:t>r</a:t>
            </a:r>
            <a:r>
              <a:rPr lang="en-US" sz="2400" b="1" dirty="0" err="1" smtClean="0">
                <a:latin typeface="Arial"/>
                <a:cs typeface="Arial"/>
              </a:rPr>
              <a:t>endszerszemlélet</a:t>
            </a:r>
            <a:endParaRPr lang="en-US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latin typeface="Arial"/>
                <a:cs typeface="Arial"/>
              </a:rPr>
              <a:t>t</a:t>
            </a:r>
            <a:r>
              <a:rPr lang="en-US" sz="2400" b="1" dirty="0" err="1" smtClean="0">
                <a:latin typeface="Arial"/>
                <a:cs typeface="Arial"/>
              </a:rPr>
              <a:t>evékenységek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elmaradtak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450" y="720026"/>
            <a:ext cx="317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CB1E"/>
                </a:solidFill>
                <a:latin typeface="Arial"/>
                <a:cs typeface="Arial"/>
              </a:rPr>
              <a:t>n</a:t>
            </a:r>
            <a:r>
              <a:rPr lang="en-US" sz="2400" b="1" dirty="0" err="1" smtClean="0">
                <a:solidFill>
                  <a:srgbClr val="FFCB1E"/>
                </a:solidFill>
                <a:latin typeface="Arial"/>
                <a:cs typeface="Arial"/>
              </a:rPr>
              <a:t>em</a:t>
            </a:r>
            <a:r>
              <a:rPr lang="en-US" sz="2400" b="1" dirty="0" smtClean="0">
                <a:solidFill>
                  <a:srgbClr val="FFCB1E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FFCB1E"/>
                </a:solidFill>
                <a:latin typeface="Arial"/>
                <a:cs typeface="Arial"/>
              </a:rPr>
              <a:t>bírták</a:t>
            </a:r>
            <a:r>
              <a:rPr lang="en-US" sz="2400" b="1" dirty="0" smtClean="0">
                <a:solidFill>
                  <a:srgbClr val="FFCB1E"/>
                </a:solidFill>
                <a:latin typeface="Arial"/>
                <a:cs typeface="Arial"/>
              </a:rPr>
              <a:t> a </a:t>
            </a:r>
            <a:r>
              <a:rPr lang="en-US" sz="2400" b="1" dirty="0" err="1" smtClean="0">
                <a:solidFill>
                  <a:srgbClr val="FFCB1E"/>
                </a:solidFill>
                <a:latin typeface="Arial"/>
                <a:cs typeface="Arial"/>
              </a:rPr>
              <a:t>tanulók</a:t>
            </a:r>
            <a:endParaRPr lang="en-US" sz="2400" b="1" dirty="0">
              <a:solidFill>
                <a:srgbClr val="FFCB1E"/>
              </a:solidFill>
              <a:latin typeface="Arial"/>
              <a:cs typeface="Arial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065699" y="3914588"/>
            <a:ext cx="493059" cy="1003251"/>
          </a:xfrm>
          <a:prstGeom prst="up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8824" y="240737"/>
            <a:ext cx="598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/>
                <a:cs typeface="Arial"/>
              </a:rPr>
              <a:t>tapasztalás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híján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elszakadt</a:t>
            </a:r>
            <a:r>
              <a:rPr lang="en-US" sz="2400" b="1" dirty="0">
                <a:latin typeface="Arial"/>
                <a:cs typeface="Arial"/>
              </a:rPr>
              <a:t> a </a:t>
            </a:r>
            <a:r>
              <a:rPr lang="en-US" sz="2400" b="1" dirty="0" err="1">
                <a:latin typeface="Arial"/>
                <a:cs typeface="Arial"/>
              </a:rPr>
              <a:t>valóságtól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41" y="426579"/>
            <a:ext cx="255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/>
                <a:cs typeface="Arial"/>
              </a:rPr>
              <a:t>T</a:t>
            </a:r>
            <a:r>
              <a:rPr lang="en-US" sz="2400" b="1" dirty="0" err="1" smtClean="0">
                <a:latin typeface="Arial"/>
                <a:cs typeface="Arial"/>
              </a:rPr>
              <a:t>ankönyvcsalád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1" y="1075764"/>
            <a:ext cx="8924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1–3. </a:t>
            </a:r>
            <a:r>
              <a:rPr lang="en-US" sz="2400" b="1" dirty="0" err="1" smtClean="0">
                <a:latin typeface="Arial"/>
                <a:cs typeface="Arial"/>
              </a:rPr>
              <a:t>évf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en-US" sz="2400" b="1" dirty="0" err="1" smtClean="0">
                <a:latin typeface="Arial"/>
                <a:cs typeface="Arial"/>
              </a:rPr>
              <a:t>munkafüzet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smtClean="0">
                <a:latin typeface="Arial"/>
                <a:cs typeface="Arial"/>
              </a:rPr>
              <a:t>4–5. </a:t>
            </a:r>
            <a:r>
              <a:rPr lang="en-US" sz="2400" b="1" dirty="0" err="1" smtClean="0">
                <a:latin typeface="Arial"/>
                <a:cs typeface="Arial"/>
              </a:rPr>
              <a:t>évf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en-US" sz="2400" b="1" dirty="0" err="1" smtClean="0">
                <a:latin typeface="Arial"/>
                <a:cs typeface="Arial"/>
              </a:rPr>
              <a:t>munkatankönyv</a:t>
            </a:r>
            <a:r>
              <a:rPr lang="en-US" sz="2400" b="1" dirty="0" smtClean="0">
                <a:latin typeface="Arial"/>
                <a:cs typeface="Arial"/>
              </a:rPr>
              <a:t> + </a:t>
            </a:r>
            <a:r>
              <a:rPr lang="en-US" sz="2400" b="1" dirty="0" err="1" smtClean="0">
                <a:latin typeface="Arial"/>
                <a:cs typeface="Arial"/>
              </a:rPr>
              <a:t>földrajzi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atlasz</a:t>
            </a:r>
            <a:r>
              <a:rPr lang="en-US" sz="2400" b="1" dirty="0" smtClean="0">
                <a:latin typeface="Arial"/>
                <a:cs typeface="Arial"/>
              </a:rPr>
              <a:t> + </a:t>
            </a:r>
            <a:r>
              <a:rPr lang="en-US" sz="2400" b="1" dirty="0" err="1" smtClean="0">
                <a:latin typeface="Arial"/>
                <a:cs typeface="Arial"/>
              </a:rPr>
              <a:t>biológiai</a:t>
            </a:r>
            <a:r>
              <a:rPr lang="en-US" sz="2400" b="1" dirty="0" smtClean="0">
                <a:latin typeface="Arial"/>
                <a:cs typeface="Arial"/>
              </a:rPr>
              <a:t> album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22927" r="14767" b="23414"/>
          <a:stretch/>
        </p:blipFill>
        <p:spPr>
          <a:xfrm>
            <a:off x="546407" y="2192751"/>
            <a:ext cx="3891777" cy="43753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748" r="5782" b="17559"/>
          <a:stretch/>
        </p:blipFill>
        <p:spPr>
          <a:xfrm>
            <a:off x="5285678" y="1906761"/>
            <a:ext cx="3345366" cy="4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6" y="2248564"/>
            <a:ext cx="7170234" cy="46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4607"/>
          <a:stretch/>
        </p:blipFill>
        <p:spPr>
          <a:xfrm>
            <a:off x="0" y="0"/>
            <a:ext cx="6837726" cy="42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240" y="283883"/>
            <a:ext cx="5836770" cy="6263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4434" y="597648"/>
            <a:ext cx="5587999" cy="578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2352" y="283883"/>
            <a:ext cx="56416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Arial"/>
                <a:cs typeface="Arial"/>
              </a:rPr>
              <a:t>Környezetismeret</a:t>
            </a:r>
            <a:r>
              <a:rPr lang="en-US" sz="2400" b="1" dirty="0" smtClean="0">
                <a:latin typeface="Arial"/>
                <a:cs typeface="Arial"/>
              </a:rPr>
              <a:t> – </a:t>
            </a:r>
            <a:r>
              <a:rPr lang="en-US" sz="2400" b="1" dirty="0" err="1" smtClean="0">
                <a:latin typeface="Arial"/>
                <a:cs typeface="Arial"/>
              </a:rPr>
              <a:t>természetismeret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err="1">
                <a:latin typeface="Arial"/>
                <a:cs typeface="Arial"/>
              </a:rPr>
              <a:t>f</a:t>
            </a:r>
            <a:r>
              <a:rPr lang="en-US" sz="2400" b="1" dirty="0" err="1" smtClean="0">
                <a:latin typeface="Arial"/>
                <a:cs typeface="Arial"/>
              </a:rPr>
              <a:t>ogalom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és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tartalom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ellentmondásai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5. </a:t>
            </a:r>
            <a:r>
              <a:rPr lang="en-US" sz="2400" b="1" dirty="0" err="1" smtClean="0">
                <a:latin typeface="Arial"/>
                <a:cs typeface="Arial"/>
              </a:rPr>
              <a:t>évf</a:t>
            </a:r>
            <a:r>
              <a:rPr lang="en-US" sz="2400" b="1" dirty="0" smtClean="0">
                <a:latin typeface="Arial"/>
                <a:cs typeface="Arial"/>
              </a:rPr>
              <a:t>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0" y="29429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társadalmi </a:t>
            </a:r>
            <a:r>
              <a:rPr lang="hu-HU" sz="2400" b="1" dirty="0" smtClean="0">
                <a:latin typeface="Arial"/>
                <a:cs typeface="Arial"/>
              </a:rPr>
              <a:t>ismeretek</a:t>
            </a:r>
            <a:r>
              <a:rPr lang="hu-HU" sz="2400" b="1" dirty="0">
                <a:latin typeface="Arial"/>
                <a:cs typeface="Arial"/>
              </a:rPr>
              <a:t> </a:t>
            </a:r>
            <a:r>
              <a:rPr lang="hu-HU" sz="2400" b="1" dirty="0" smtClean="0">
                <a:latin typeface="Arial"/>
                <a:cs typeface="Arial"/>
              </a:rPr>
              <a:t>(állampolgári vonatkozások) </a:t>
            </a:r>
            <a:r>
              <a:rPr lang="hu-HU" sz="2400" b="1" dirty="0">
                <a:latin typeface="Arial"/>
                <a:cs typeface="Arial"/>
              </a:rPr>
              <a:t>kimaradtak (legfeljebb </a:t>
            </a:r>
            <a:r>
              <a:rPr lang="hu-HU" sz="2400" b="1" dirty="0" smtClean="0">
                <a:latin typeface="Arial"/>
                <a:cs typeface="Arial"/>
              </a:rPr>
              <a:t>utalás) környezetismeretnek </a:t>
            </a:r>
            <a:r>
              <a:rPr lang="hu-HU" sz="2400" b="1" dirty="0">
                <a:latin typeface="Arial"/>
                <a:cs typeface="Arial"/>
              </a:rPr>
              <a:t>nevezték</a:t>
            </a:r>
            <a:r>
              <a:rPr lang="hu-HU" sz="2400" b="1" dirty="0" smtClean="0">
                <a:latin typeface="Arial"/>
                <a:cs typeface="Arial"/>
              </a:rPr>
              <a:t>,de a tartalma természetismeret volt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66" y="3077882"/>
            <a:ext cx="2206331" cy="2517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351" y="5594964"/>
            <a:ext cx="7649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K</a:t>
            </a:r>
            <a:r>
              <a:rPr lang="hu-HU" sz="2400" b="1" dirty="0" smtClean="0">
                <a:latin typeface="Arial"/>
                <a:cs typeface="Arial"/>
              </a:rPr>
              <a:t>örnyezetismeret =</a:t>
            </a:r>
          </a:p>
          <a:p>
            <a:r>
              <a:rPr lang="hu-HU" sz="2400" b="1" dirty="0" smtClean="0">
                <a:latin typeface="Arial"/>
                <a:cs typeface="Arial"/>
              </a:rPr>
              <a:t>a </a:t>
            </a:r>
            <a:r>
              <a:rPr lang="hu-HU" sz="2400" b="1" dirty="0">
                <a:latin typeface="Arial"/>
                <a:cs typeface="Arial"/>
              </a:rPr>
              <a:t>környezet </a:t>
            </a:r>
            <a:r>
              <a:rPr lang="hu-HU" sz="2400" b="1" dirty="0" smtClean="0">
                <a:latin typeface="Arial"/>
                <a:cs typeface="Arial"/>
              </a:rPr>
              <a:t>megismertetése</a:t>
            </a:r>
          </a:p>
          <a:p>
            <a:r>
              <a:rPr lang="hu-HU" sz="2400" b="1" dirty="0" smtClean="0">
                <a:latin typeface="Arial"/>
                <a:cs typeface="Arial"/>
              </a:rPr>
              <a:t>természettudományos + </a:t>
            </a:r>
            <a:r>
              <a:rPr lang="hu-HU" sz="2400" b="1" dirty="0">
                <a:latin typeface="Arial"/>
                <a:cs typeface="Arial"/>
              </a:rPr>
              <a:t>társadalmi alapismeretek 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442</TotalTime>
  <Words>891</Words>
  <Application>Microsoft Office PowerPoint</Application>
  <PresentationFormat>Diavetítés a képernyőre (4:3 oldalarány)</PresentationFormat>
  <Paragraphs>248</Paragraphs>
  <Slides>31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Default Theme</vt:lpstr>
      <vt:lpstr>Természettudományos tudásképváltozás  és a  természetismeret </vt:lpstr>
      <vt:lpstr>A természetismeret tantárgy története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Egyszintű tantervi szabályozás</vt:lpstr>
      <vt:lpstr>Háromszintű tantervi szabályozás</vt:lpstr>
      <vt:lpstr>A háromszintű tantervi szabályozás után</vt:lpstr>
      <vt:lpstr>Története</vt:lpstr>
      <vt:lpstr>Műveltségi területek</vt:lpstr>
      <vt:lpstr>PowerPoint bemutató</vt:lpstr>
      <vt:lpstr>PowerPoint bemutató</vt:lpstr>
      <vt:lpstr>Tantervi változásokkal</vt:lpstr>
      <vt:lpstr>PowerPoint bemutató</vt:lpstr>
      <vt:lpstr>PowerPoint bemutató</vt:lpstr>
      <vt:lpstr>PowerPoint bemutató</vt:lpstr>
      <vt:lpstr>PowerPoint bemutató</vt:lpstr>
      <vt:lpstr>Az ismeretek fő elemei  </vt:lpstr>
      <vt:lpstr>PowerPoint bemutató</vt:lpstr>
      <vt:lpstr>PowerPoint bemutató</vt:lpstr>
      <vt:lpstr>PowerPoint bemutató</vt:lpstr>
      <vt:lpstr>PowerPoint bemutató</vt:lpstr>
      <vt:lpstr>PowerPoint bemutató</vt:lpstr>
      <vt:lpstr>Kompetenciamodell</vt:lpstr>
      <vt:lpstr>PowerPoint bemutató</vt:lpstr>
      <vt:lpstr>Kompetenciaalapú pedagógia</vt:lpstr>
      <vt:lpstr>PowerPoint bemutató</vt:lpstr>
    </vt:vector>
  </TitlesOfParts>
  <Company>koborc1@t-online.hu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természettudományos tudáskép változása és a természetismeret </dc:title>
  <dc:creator>Makádi Mariann</dc:creator>
  <cp:lastModifiedBy>Makádi Mariann</cp:lastModifiedBy>
  <cp:revision>47</cp:revision>
  <dcterms:created xsi:type="dcterms:W3CDTF">2016-02-08T16:46:43Z</dcterms:created>
  <dcterms:modified xsi:type="dcterms:W3CDTF">2016-02-17T08:17:17Z</dcterms:modified>
</cp:coreProperties>
</file>