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90" r:id="rId3"/>
    <p:sldId id="279" r:id="rId4"/>
    <p:sldId id="280" r:id="rId5"/>
    <p:sldId id="291" r:id="rId6"/>
    <p:sldId id="292" r:id="rId7"/>
    <p:sldId id="293" r:id="rId8"/>
    <p:sldId id="288" r:id="rId9"/>
    <p:sldId id="309" r:id="rId10"/>
    <p:sldId id="298" r:id="rId11"/>
    <p:sldId id="281" r:id="rId12"/>
    <p:sldId id="299" r:id="rId13"/>
    <p:sldId id="305" r:id="rId14"/>
    <p:sldId id="306" r:id="rId15"/>
    <p:sldId id="311" r:id="rId16"/>
    <p:sldId id="307" r:id="rId17"/>
    <p:sldId id="303" r:id="rId18"/>
    <p:sldId id="282" r:id="rId19"/>
    <p:sldId id="304" r:id="rId20"/>
    <p:sldId id="313" r:id="rId21"/>
    <p:sldId id="300" r:id="rId22"/>
    <p:sldId id="315" r:id="rId23"/>
    <p:sldId id="316" r:id="rId24"/>
    <p:sldId id="270" r:id="rId25"/>
    <p:sldId id="314" r:id="rId26"/>
    <p:sldId id="283" r:id="rId27"/>
    <p:sldId id="301" r:id="rId28"/>
    <p:sldId id="302" r:id="rId29"/>
    <p:sldId id="284" r:id="rId30"/>
    <p:sldId id="294" r:id="rId31"/>
    <p:sldId id="296" r:id="rId32"/>
    <p:sldId id="295" r:id="rId33"/>
    <p:sldId id="297" r:id="rId34"/>
    <p:sldId id="285" r:id="rId35"/>
    <p:sldId id="289" r:id="rId36"/>
    <p:sldId id="312" r:id="rId3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5DF"/>
    <a:srgbClr val="4EAF38"/>
    <a:srgbClr val="E8CC6B"/>
    <a:srgbClr val="77AF5C"/>
    <a:srgbClr val="36367B"/>
    <a:srgbClr val="003399"/>
    <a:srgbClr val="FFFF00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54" autoAdjust="0"/>
  </p:normalViewPr>
  <p:slideViewPr>
    <p:cSldViewPr>
      <p:cViewPr varScale="1">
        <p:scale>
          <a:sx n="88" d="100"/>
          <a:sy n="8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92CA-80FA-472D-BC49-8F55AC75F5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C765-F3E4-4049-940E-70F9B47B58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B93C-2425-4FEB-9BAD-147A3F2B00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81EC-C5E9-41F2-95AB-6EE9955553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D302-63B2-49DF-9B33-792691C21A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D49A-1750-4CC2-AAE1-D3D5A15B93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D4C7-0A00-4245-ADA5-1D8739F2C6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62CB-7809-424C-A9B8-AC0FA802B2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7F3E-97FB-447B-A8EB-8DB8FD8C57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0F13-5AB6-4CD9-81D3-F51CA38561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831A-B24C-4280-8144-C79501C2E0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7C45-8B94-405D-B765-DE1FD82434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79D2806-64D7-41D0-860B-73BACEB9BF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0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wmf"/><Relationship Id="rId5" Type="http://schemas.openxmlformats.org/officeDocument/2006/relationships/image" Target="../media/image24.gif"/><Relationship Id="rId6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gif"/><Relationship Id="rId5" Type="http://schemas.openxmlformats.org/officeDocument/2006/relationships/image" Target="../media/image55.wmf"/><Relationship Id="rId6" Type="http://schemas.openxmlformats.org/officeDocument/2006/relationships/image" Target="../media/image56.gi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9" Type="http://schemas.openxmlformats.org/officeDocument/2006/relationships/image" Target="../media/image59.wmf"/><Relationship Id="rId10" Type="http://schemas.openxmlformats.org/officeDocument/2006/relationships/image" Target="../media/image60.wmf"/><Relationship Id="rId11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j0089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437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16013" y="1196975"/>
            <a:ext cx="10260013" cy="1339850"/>
          </a:xfrm>
        </p:spPr>
        <p:txBody>
          <a:bodyPr/>
          <a:lstStyle/>
          <a:p>
            <a:pPr algn="l" eaLnBrk="1" hangingPunct="1"/>
            <a:r>
              <a:rPr lang="hu-HU" sz="6000" b="1" smtClean="0">
                <a:solidFill>
                  <a:srgbClr val="66FFFF"/>
                </a:solidFill>
                <a:effectLst/>
              </a:rPr>
              <a:t/>
            </a:r>
            <a:br>
              <a:rPr lang="hu-HU" sz="6000" b="1" smtClean="0">
                <a:solidFill>
                  <a:srgbClr val="66FFFF"/>
                </a:solidFill>
                <a:effectLst/>
              </a:rPr>
            </a:br>
            <a:r>
              <a:rPr lang="hu-HU" sz="6000" b="1" smtClean="0">
                <a:solidFill>
                  <a:srgbClr val="FF3300"/>
                </a:solidFill>
                <a:effectLst/>
              </a:rPr>
              <a:t/>
            </a:r>
            <a:br>
              <a:rPr lang="hu-HU" sz="6000" b="1" smtClean="0">
                <a:solidFill>
                  <a:srgbClr val="FF3300"/>
                </a:solidFill>
                <a:effectLst/>
              </a:rPr>
            </a:br>
            <a:r>
              <a:rPr lang="hu-HU" sz="6000" b="1" smtClean="0">
                <a:solidFill>
                  <a:srgbClr val="FF3300"/>
                </a:solidFill>
                <a:effectLst/>
              </a:rPr>
              <a:t/>
            </a:r>
            <a:br>
              <a:rPr lang="hu-HU" sz="6000" b="1" smtClean="0">
                <a:solidFill>
                  <a:srgbClr val="FF3300"/>
                </a:solidFill>
                <a:effectLst/>
              </a:rPr>
            </a:br>
            <a:endParaRPr lang="hu-HU" sz="2800" b="1" smtClean="0">
              <a:solidFill>
                <a:srgbClr val="FF3300"/>
              </a:solidFill>
              <a:effectLst/>
            </a:endParaRPr>
          </a:p>
        </p:txBody>
      </p:sp>
      <p:pic>
        <p:nvPicPr>
          <p:cNvPr id="3076" name="Picture 9" descr="j0223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2565400"/>
            <a:ext cx="377983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288" y="116632"/>
            <a:ext cx="87487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600" b="1" dirty="0">
                <a:solidFill>
                  <a:srgbClr val="FF3300"/>
                </a:solidFill>
              </a:rPr>
              <a:t>KÉSZ DRÁMA!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179512" y="50851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4800" b="1" dirty="0">
                <a:solidFill>
                  <a:srgbClr val="FFCC00"/>
                </a:solidFill>
              </a:rPr>
              <a:t>Drámapedagógiai </a:t>
            </a:r>
            <a:r>
              <a:rPr lang="hu-HU" sz="4800" b="1" dirty="0" smtClean="0">
                <a:solidFill>
                  <a:srgbClr val="FFCC00"/>
                </a:solidFill>
              </a:rPr>
              <a:t>módszerek a </a:t>
            </a:r>
            <a:r>
              <a:rPr lang="hu-HU" sz="4800" b="1" dirty="0">
                <a:solidFill>
                  <a:srgbClr val="FFCC00"/>
                </a:solidFill>
              </a:rPr>
              <a:t>földrajztanításban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36" y="6238831"/>
            <a:ext cx="445247" cy="445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227640" y="6309320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Makádi</a:t>
            </a:r>
            <a:r>
              <a:rPr lang="en-US" b="1" dirty="0" smtClean="0"/>
              <a:t> </a:t>
            </a:r>
            <a:r>
              <a:rPr lang="en-US" b="1" dirty="0" err="1" smtClean="0"/>
              <a:t>Mariann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68639"/>
            <a:ext cx="4818112" cy="378936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100024">
            <a:off x="4179926" y="1487685"/>
            <a:ext cx="5716176" cy="2550134"/>
          </a:xfrm>
          <a:prstGeom prst="wedgeEllipseCallout">
            <a:avLst/>
          </a:prstGeom>
          <a:solidFill>
            <a:srgbClr val="FFCC99"/>
          </a:solidFill>
          <a:ln>
            <a:solidFill>
              <a:srgbClr val="FF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földrajzi-</a:t>
            </a:r>
            <a:r>
              <a:rPr lang="hu-HU" sz="2400" b="1" dirty="0" smtClean="0">
                <a:solidFill>
                  <a:schemeClr val="bg1"/>
                </a:solidFill>
              </a:rPr>
              <a:t>környezeti</a:t>
            </a:r>
            <a:endParaRPr lang="hu-HU" sz="2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 A folyók megfordíthatók</a:t>
            </a:r>
          </a:p>
          <a:p>
            <a:pPr>
              <a:buFontTx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 A globalizáció hatására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  gyorsul a világgazda-   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 ság fejlődése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 rot="21381953">
            <a:off x="-233271" y="329972"/>
            <a:ext cx="5460473" cy="2707411"/>
          </a:xfrm>
          <a:prstGeom prst="wedgeEllipseCallout">
            <a:avLst>
              <a:gd name="adj1" fmla="val -24066"/>
              <a:gd name="adj2" fmla="val 75489"/>
            </a:avLst>
          </a:prstGeom>
          <a:solidFill>
            <a:srgbClr val="77AF5C"/>
          </a:solidFill>
          <a:ln>
            <a:solidFill>
              <a:srgbClr val="77AF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/>
              <a:t>          társadalmi    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  (</a:t>
            </a:r>
            <a:r>
              <a:rPr lang="hu-HU" sz="2400" b="1" dirty="0"/>
              <a:t>mindennapokból</a:t>
            </a:r>
            <a:r>
              <a:rPr lang="hu-HU" sz="2400" b="1" dirty="0" smtClean="0"/>
              <a:t>)</a:t>
            </a:r>
            <a:endParaRPr lang="hu-HU" sz="2400" b="1" dirty="0"/>
          </a:p>
          <a:p>
            <a:pPr>
              <a:buFontTx/>
              <a:buChar char="•"/>
            </a:pPr>
            <a:r>
              <a:rPr lang="hu-HU" sz="2400" b="1" dirty="0"/>
              <a:t> A gyerekek </a:t>
            </a:r>
            <a:r>
              <a:rPr lang="hu-HU" sz="2400" b="1" dirty="0" smtClean="0"/>
              <a:t>többet dol-</a:t>
            </a:r>
          </a:p>
          <a:p>
            <a:r>
              <a:rPr lang="hu-HU" sz="2400" b="1" dirty="0"/>
              <a:t> </a:t>
            </a:r>
            <a:r>
              <a:rPr lang="hu-HU" sz="2400" b="1" dirty="0" smtClean="0"/>
              <a:t> goznak </a:t>
            </a:r>
            <a:r>
              <a:rPr lang="hu-HU" sz="2400" b="1" dirty="0"/>
              <a:t>mint </a:t>
            </a:r>
            <a:r>
              <a:rPr lang="hu-HU" sz="2400" b="1" dirty="0" smtClean="0"/>
              <a:t>a felnőttek</a:t>
            </a:r>
            <a:endParaRPr lang="hu-HU" sz="2400" b="1" dirty="0"/>
          </a:p>
          <a:p>
            <a:pPr>
              <a:buFontTx/>
              <a:buChar char="•"/>
            </a:pPr>
            <a:r>
              <a:rPr lang="hu-HU" sz="2400" b="1" dirty="0"/>
              <a:t> Az internet a gyerekek </a:t>
            </a:r>
            <a:endParaRPr lang="hu-HU" sz="2400" b="1" dirty="0" smtClean="0"/>
          </a:p>
          <a:p>
            <a:r>
              <a:rPr lang="hu-HU" sz="2400" b="1" dirty="0"/>
              <a:t> </a:t>
            </a:r>
            <a:r>
              <a:rPr lang="hu-HU" sz="2400" b="1" dirty="0" smtClean="0"/>
              <a:t> gonosztevője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8680"/>
            <a:ext cx="8893175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b="1" dirty="0" smtClean="0">
                <a:solidFill>
                  <a:srgbClr val="00FF99"/>
                </a:solidFill>
                <a:effectLst/>
              </a:rPr>
              <a:t>A.2. Bírósági tárgyalás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Tanult jelenségekhez, azok értékeléséhez kapcsolódó </a:t>
            </a:r>
            <a:r>
              <a:rPr lang="hu-HU" sz="2400" b="1" dirty="0" smtClean="0">
                <a:solidFill>
                  <a:srgbClr val="FFCC00"/>
                </a:solidFill>
                <a:effectLst/>
              </a:rPr>
              <a:t>vita</a:t>
            </a:r>
            <a:r>
              <a:rPr lang="hu-HU" sz="2400" b="1" dirty="0" smtClean="0">
                <a:effectLst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figyelés egymásra (szabályok + tartalom)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jelenség, esemény feldolgozása 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</a:endParaRPr>
          </a:p>
        </p:txBody>
      </p:sp>
      <p:pic>
        <p:nvPicPr>
          <p:cNvPr id="50182" name="Picture 6" descr="bd0507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2" y="2780929"/>
            <a:ext cx="4559866" cy="406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2936"/>
            <a:ext cx="4064000" cy="311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804" y="260648"/>
            <a:ext cx="8820150" cy="54006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Szervezési formái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rgbClr val="CCFFCC"/>
                </a:solidFill>
                <a:effectLst/>
              </a:rPr>
              <a:t>a. polgári perek mintájára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    alperes – felperes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    Pl. pereljük be a gépkocsikat!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hu-HU" sz="2400" b="1" dirty="0" smtClean="0">
              <a:effectLst/>
            </a:endParaRPr>
          </a:p>
        </p:txBody>
      </p:sp>
      <p:pic>
        <p:nvPicPr>
          <p:cNvPr id="71685" name="Picture 5" descr="j02867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2400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95600" y="2924944"/>
            <a:ext cx="6248400" cy="374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820150" cy="54006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rgbClr val="CCFFCC"/>
                </a:solidFill>
                <a:effectLst/>
              </a:rPr>
              <a:t>b. büntetőperek mintájára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vádlottak padja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vádlott, védőügyvéd, vád képviselője (ügyész), tanúk,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hallgatóság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Pl. </a:t>
            </a:r>
            <a:r>
              <a:rPr lang="hu-HU" sz="2400" b="1" dirty="0">
                <a:effectLst/>
              </a:rPr>
              <a:t>m</a:t>
            </a:r>
            <a:r>
              <a:rPr lang="hu-HU" sz="2400" b="1" dirty="0" smtClean="0">
                <a:effectLst/>
              </a:rPr>
              <a:t>ultinacionális cégek a vádlottak padján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Pl. a parlagfű a vádlottak padján</a:t>
            </a: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278313"/>
            <a:ext cx="2700337" cy="257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images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3068960"/>
            <a:ext cx="6147393" cy="35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492896"/>
            <a:ext cx="2016224" cy="287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149080"/>
            <a:ext cx="2700337" cy="257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79512" y="116632"/>
            <a:ext cx="878497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/>
              <a:t>Szereplők</a:t>
            </a:r>
          </a:p>
          <a:p>
            <a:endParaRPr lang="hu-HU" sz="1000" b="1" dirty="0"/>
          </a:p>
          <a:p>
            <a:r>
              <a:rPr lang="hu-HU" sz="2400" b="1" u="sng" dirty="0"/>
              <a:t>A vádlott tanúi:</a:t>
            </a:r>
          </a:p>
          <a:p>
            <a:pPr>
              <a:buFont typeface="Arial" charset="0"/>
              <a:buChar char="•"/>
            </a:pPr>
            <a:r>
              <a:rPr lang="hu-HU" sz="2400" b="1" dirty="0"/>
              <a:t> fekete üröm, vadsóska, fehér libatop – allergiát okozó </a:t>
            </a:r>
            <a:endParaRPr lang="hu-HU" sz="2400" b="1" dirty="0" smtClean="0"/>
          </a:p>
          <a:p>
            <a:r>
              <a:rPr lang="hu-HU" sz="2400" b="1" dirty="0"/>
              <a:t> </a:t>
            </a:r>
            <a:r>
              <a:rPr lang="hu-HU" sz="2400" b="1" dirty="0" smtClean="0"/>
              <a:t> virágporok </a:t>
            </a:r>
            <a:endParaRPr lang="hu-HU" sz="2400" b="1" dirty="0"/>
          </a:p>
          <a:p>
            <a:pPr>
              <a:buFont typeface="Arial" charset="0"/>
              <a:buChar char="•"/>
            </a:pPr>
            <a:r>
              <a:rPr lang="hu-HU" sz="2400" b="1" dirty="0"/>
              <a:t> egy mezőgazdálkodó felesége</a:t>
            </a:r>
          </a:p>
          <a:p>
            <a:endParaRPr lang="hu-HU" sz="1000" b="1" dirty="0"/>
          </a:p>
          <a:p>
            <a:r>
              <a:rPr lang="hu-HU" sz="2400" b="1" u="sng" dirty="0"/>
              <a:t>A vád tanúi:</a:t>
            </a:r>
          </a:p>
          <a:p>
            <a:pPr>
              <a:buFont typeface="Arial" charset="0"/>
              <a:buChar char="•"/>
            </a:pPr>
            <a:r>
              <a:rPr lang="hu-HU" sz="2400" b="1" dirty="0"/>
              <a:t> egy 40 éves, virágporra allergiás családapa</a:t>
            </a:r>
          </a:p>
          <a:p>
            <a:pPr>
              <a:buFont typeface="Arial" charset="0"/>
              <a:buChar char="•"/>
            </a:pPr>
            <a:r>
              <a:rPr lang="hu-HU" sz="2400" b="1" dirty="0"/>
              <a:t> egy 8. osztályos, sokféle virágporra allergiás gyerek</a:t>
            </a:r>
          </a:p>
          <a:p>
            <a:pPr>
              <a:buFont typeface="Arial" charset="0"/>
              <a:buChar char="•"/>
            </a:pPr>
            <a:r>
              <a:rPr lang="hu-HU" sz="2400" b="1" dirty="0"/>
              <a:t> Magyarország őshonos növényeinek képviselője</a:t>
            </a:r>
          </a:p>
          <a:p>
            <a:pPr>
              <a:buFont typeface="Arial" charset="0"/>
              <a:buChar char="•"/>
            </a:pPr>
            <a:r>
              <a:rPr lang="hu-HU" sz="2400" b="1" dirty="0"/>
              <a:t> egy természet/környezetédelmi egyesület képviselője</a:t>
            </a:r>
          </a:p>
          <a:p>
            <a:endParaRPr lang="hu-HU" sz="1000" b="1" dirty="0"/>
          </a:p>
          <a:p>
            <a:r>
              <a:rPr lang="hu-HU" sz="2400" b="1" u="sng" dirty="0"/>
              <a:t>Nézők: </a:t>
            </a:r>
            <a:endParaRPr lang="hu-HU" sz="2400" b="1" u="sng" dirty="0" smtClean="0"/>
          </a:p>
          <a:p>
            <a:r>
              <a:rPr lang="hu-HU" sz="2400" b="1" dirty="0" smtClean="0"/>
              <a:t>egy </a:t>
            </a:r>
            <a:r>
              <a:rPr lang="hu-HU" sz="2400" b="1" dirty="0"/>
              <a:t>település lakosságának képviselői </a:t>
            </a:r>
            <a:endParaRPr lang="hu-HU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4393">
            <a:off x="7232295" y="1130135"/>
            <a:ext cx="2016224" cy="287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0"/>
            <a:ext cx="8208912" cy="6858000"/>
          </a:xfrm>
          <a:prstGeom prst="rect">
            <a:avLst/>
          </a:prstGeom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539552" y="476672"/>
            <a:ext cx="705678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 smtClean="0"/>
              <a:t>Forgatókönyv</a:t>
            </a:r>
          </a:p>
          <a:p>
            <a:endParaRPr lang="hu-HU" sz="1000" b="1" dirty="0" smtClean="0"/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 smtClean="0"/>
              <a:t>A </a:t>
            </a:r>
            <a:r>
              <a:rPr lang="hu-HU" sz="2400" b="1" dirty="0"/>
              <a:t>vádlott adatainak egyeztetése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vád ismertetése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vádló tanúinak meghallgatása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parlagfű védőügyvédjének beszéde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parlagfű beszéde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vádlott tanúinak meghallgatása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bíró megadja a szót a résztvevőknek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hu-HU" sz="2400" b="1" dirty="0"/>
              <a:t>A bíró döntése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4393">
            <a:off x="4856032" y="4298488"/>
            <a:ext cx="2016224" cy="2877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752">
            <a:off x="7254300" y="4302013"/>
            <a:ext cx="2016224" cy="2877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1490">
            <a:off x="6147127" y="4958789"/>
            <a:ext cx="1453582" cy="20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0300" y="4149080"/>
            <a:ext cx="2700337" cy="257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250824" y="260350"/>
            <a:ext cx="87856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hu-HU" sz="2400" b="1" dirty="0"/>
              <a:t>Parlagfű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 b="1" dirty="0"/>
              <a:t>éli a saját életét, nem akar bántani senkit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 b="1" dirty="0"/>
              <a:t>olyan helyeken él, ahol más szinte alig – műveletlen területek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 b="1" dirty="0"/>
              <a:t>eszébe se jutna gondozott területekre betolakodni más növények közé, m az árnyékot nem bírja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 b="1" dirty="0"/>
              <a:t>nem tehet róla, h nem edződnek az emberek – az ő apró virágpora képes legyőzni egy 80 kilós férfit is</a:t>
            </a:r>
          </a:p>
        </p:txBody>
      </p:sp>
      <p:sp>
        <p:nvSpPr>
          <p:cNvPr id="9" name="Téglalap 8"/>
          <p:cNvSpPr/>
          <p:nvPr/>
        </p:nvSpPr>
        <p:spPr>
          <a:xfrm>
            <a:off x="323528" y="3861048"/>
            <a:ext cx="5184575" cy="26776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hu-HU" sz="2400" b="1" dirty="0"/>
              <a:t>Tanúk: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2400" b="1" dirty="0"/>
              <a:t>dicsérjék a szépségét, </a:t>
            </a:r>
            <a:r>
              <a:rPr lang="hu-HU" sz="2400" b="1" dirty="0" smtClean="0"/>
              <a:t>életre-valóságát</a:t>
            </a:r>
            <a:r>
              <a:rPr lang="hu-HU" sz="2400" b="1" dirty="0"/>
              <a:t>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2400" b="1" dirty="0"/>
              <a:t>e</a:t>
            </a:r>
            <a:r>
              <a:rPr lang="hu-HU" sz="2400" b="1" dirty="0" smtClean="0"/>
              <a:t>meljék </a:t>
            </a:r>
            <a:r>
              <a:rPr lang="hu-HU" sz="2400" b="1" dirty="0"/>
              <a:t>ki hasznosságát – madaraknak, ízeltlábúaknak, férgeknek ad táplálékot, vigyáz az utódaikra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429000"/>
            <a:ext cx="2016224" cy="287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545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b="1" dirty="0" smtClean="0">
                <a:solidFill>
                  <a:srgbClr val="00FF99"/>
                </a:solidFill>
                <a:effectLst/>
              </a:rPr>
              <a:t>A.3. Eseménytabló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Egy nagy horderejű esemény feldolgozása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szerepek kijelölése + idősík meghatározása </a:t>
            </a:r>
            <a:r>
              <a:rPr lang="hu-HU" sz="2400" b="1" dirty="0" smtClean="0">
                <a:effectLst/>
                <a:sym typeface="Wingdings" pitchFamily="2" charset="2"/>
              </a:rPr>
              <a:t> a szereplők kifejtik, hogy abban az időben éppen mit csinálnak / gondolnak / mi történik velük</a:t>
            </a:r>
          </a:p>
          <a:p>
            <a:pPr eaLnBrk="1" hangingPunct="1">
              <a:buFont typeface="Wingdings" pitchFamily="2" charset="2"/>
              <a:buNone/>
            </a:pPr>
            <a:endParaRPr lang="hu-HU" sz="1000" b="1" dirty="0" smtClean="0">
              <a:effectLst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Pl. Kolumbusz partraszállása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Amerikában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Szerepek: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Kolumbusz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indiánkirály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indián földműves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spanyol matróz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hittérítő szerzetes</a:t>
            </a:r>
          </a:p>
        </p:txBody>
      </p:sp>
      <p:pic>
        <p:nvPicPr>
          <p:cNvPr id="75781" name="Picture 5" descr="Kolumbus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58674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0" name="Picture 4" descr="Kolumbusz%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443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PlEIo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43" y="3828740"/>
            <a:ext cx="5023833" cy="3004252"/>
          </a:xfrm>
          <a:prstGeom prst="rect">
            <a:avLst/>
          </a:prstGeom>
        </p:spPr>
      </p:pic>
      <p:pic>
        <p:nvPicPr>
          <p:cNvPr id="51211" name="Picture 11" descr="para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5720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30237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FF00"/>
                </a:solidFill>
                <a:effectLst/>
              </a:rPr>
              <a:t>B. Beleélő képesség fejlesztése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425631" cy="587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rgbClr val="FFFFFF"/>
                </a:solidFill>
                <a:effectLst/>
              </a:rPr>
              <a:t>A tanulók beleképzelik magukat más személy / tárgy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rgbClr val="FFFFFF"/>
                </a:solidFill>
                <a:effectLst/>
              </a:rPr>
              <a:t>helyébe, egy helyzetbe </a:t>
            </a:r>
            <a:endParaRPr lang="hu-HU" sz="1000" b="1" dirty="0" smtClean="0">
              <a:solidFill>
                <a:srgbClr val="00FF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00FF99"/>
                </a:solidFill>
                <a:effectLst/>
              </a:rPr>
              <a:t>B.1. Empátiagyakorlat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Helyzetismertetés </a:t>
            </a:r>
            <a:r>
              <a:rPr lang="hu-HU" sz="2400" b="1" dirty="0" smtClean="0">
                <a:effectLst/>
                <a:sym typeface="Wingdings" pitchFamily="2" charset="2"/>
              </a:rPr>
              <a:t> e</a:t>
            </a:r>
            <a:r>
              <a:rPr lang="hu-HU" sz="2400" b="1" dirty="0" smtClean="0">
                <a:effectLst/>
              </a:rPr>
              <a:t>lmondják mit éreznek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Pl. Bárcsak ciklon lehetnék!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Pl. Bauxittömb – sorsod a teáskannáig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effectLst/>
              </a:rPr>
              <a:t>Pl. kép alapján – tengeri olajszennyezés következménye</a:t>
            </a:r>
            <a:r>
              <a:rPr lang="hu-HU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chemeClr val="bg1"/>
                </a:solidFill>
                <a:effectLst/>
              </a:rPr>
              <a:t>Pl. tőzsdeösszeomlás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400" b="1" dirty="0" smtClean="0">
              <a:solidFill>
                <a:srgbClr val="00FF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3600" b="1" dirty="0" smtClean="0">
              <a:effectLst/>
            </a:endParaRPr>
          </a:p>
        </p:txBody>
      </p:sp>
      <p:pic>
        <p:nvPicPr>
          <p:cNvPr id="51205" name="Picture 5" descr="j03569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852738"/>
            <a:ext cx="180975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j03034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481513"/>
            <a:ext cx="18748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4427538" y="6021388"/>
            <a:ext cx="503237" cy="43180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6300788" y="4221163"/>
            <a:ext cx="647700" cy="576262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51210" name="Picture 10" descr="j01979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97200"/>
            <a:ext cx="40671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7" grpId="1" animBg="1"/>
      <p:bldP spid="51208" grpId="0" animBg="1"/>
      <p:bldP spid="5120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kairoiut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0"/>
            <a:ext cx="3878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50824" y="1052513"/>
            <a:ext cx="6913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/>
              <a:t>Képzeld magad a jelenség </a:t>
            </a:r>
            <a:r>
              <a:rPr lang="hu-HU" sz="2400" b="1" dirty="0" smtClean="0"/>
              <a:t>/ személy helyébe!</a:t>
            </a:r>
            <a:endParaRPr lang="hu-HU" sz="2400" b="1" dirty="0"/>
          </a:p>
          <a:p>
            <a:r>
              <a:rPr lang="en-US" sz="2400" b="1" dirty="0" smtClean="0"/>
              <a:t>P</a:t>
            </a:r>
            <a:r>
              <a:rPr lang="hu-HU" sz="2400" b="1" dirty="0" smtClean="0"/>
              <a:t>l. az </a:t>
            </a:r>
            <a:r>
              <a:rPr lang="hu-HU" sz="2400" b="1" dirty="0"/>
              <a:t>alvó férfi </a:t>
            </a:r>
            <a:r>
              <a:rPr lang="hu-HU" sz="2400" b="1" dirty="0" smtClean="0"/>
              <a:t>helyébe </a:t>
            </a:r>
            <a:endParaRPr lang="hu-HU" sz="2400" b="1" dirty="0"/>
          </a:p>
          <a:p>
            <a:pPr>
              <a:buFont typeface="Wingdings" pitchFamily="2" charset="2"/>
              <a:buChar char="ð"/>
            </a:pPr>
            <a:r>
              <a:rPr lang="hu-HU" sz="2400" b="1" dirty="0"/>
              <a:t> gondolatok leírása </a:t>
            </a:r>
          </a:p>
          <a:p>
            <a:pPr>
              <a:buFont typeface="Wingdings" pitchFamily="2" charset="2"/>
              <a:buNone/>
            </a:pPr>
            <a:r>
              <a:rPr lang="hu-HU" sz="2400" b="1" dirty="0">
                <a:sym typeface="Wingdings" pitchFamily="2" charset="2"/>
              </a:rPr>
              <a:t> </a:t>
            </a:r>
            <a:r>
              <a:rPr lang="hu-HU" sz="2400" b="1" dirty="0"/>
              <a:t>rendszerezése (pozitívak, negatívak)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5013325"/>
            <a:ext cx="7905750" cy="15621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Képzeld magad a műanyagpalackok helyébe! </a:t>
            </a:r>
          </a:p>
          <a:p>
            <a:pPr eaLnBrk="1" hangingPunct="1"/>
            <a:r>
              <a:rPr lang="hu-HU" sz="2400" b="1" dirty="0" smtClean="0">
                <a:effectLst/>
              </a:rPr>
              <a:t>gondolatok leírása </a:t>
            </a:r>
          </a:p>
          <a:p>
            <a:pPr eaLnBrk="1" hangingPunct="1"/>
            <a:r>
              <a:rPr lang="hu-HU" sz="2400" b="1" dirty="0" smtClean="0">
                <a:effectLst/>
              </a:rPr>
              <a:t>hogyan lettél?</a:t>
            </a:r>
          </a:p>
          <a:p>
            <a:pPr eaLnBrk="1" hangingPunct="1"/>
            <a:r>
              <a:rPr lang="hu-HU" sz="2400" b="1" dirty="0" smtClean="0">
                <a:effectLst/>
              </a:rPr>
              <a:t>mit nyújtasz az embereknek?</a:t>
            </a:r>
          </a:p>
        </p:txBody>
      </p:sp>
      <p:pic>
        <p:nvPicPr>
          <p:cNvPr id="76806" name="Picture 6" descr="petpalack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0"/>
            <a:ext cx="52927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j0230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871">
            <a:off x="5142903" y="487411"/>
            <a:ext cx="36353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260648"/>
            <a:ext cx="4762872" cy="6302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rgbClr val="8AE5DF"/>
                </a:solidFill>
                <a:effectLst/>
              </a:rPr>
              <a:t>Alapprobléma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Nincs idő „játszani”, mert a földrajzi tényeket,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összefüggéseket kell megtanítanunk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Távol, mással történő dolgokról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tanulunk </a:t>
            </a:r>
            <a:r>
              <a:rPr lang="hu-HU" sz="2400" b="1" dirty="0" smtClean="0">
                <a:effectLst/>
                <a:sym typeface="Wingdings" pitchFamily="2" charset="2"/>
              </a:rPr>
              <a:t></a:t>
            </a:r>
            <a:r>
              <a:rPr lang="hu-HU" sz="2400" b="1" dirty="0" smtClean="0">
                <a:effectLst/>
              </a:rPr>
              <a:t> nehezen értik meg az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azokhoz kapcsolódó tananyagot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idojat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331" y="2348880"/>
            <a:ext cx="5219750" cy="42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Kép 6" descr="kepler torv.jpg"/>
          <p:cNvPicPr>
            <a:picLocks noChangeAspect="1"/>
          </p:cNvPicPr>
          <p:nvPr/>
        </p:nvPicPr>
        <p:blipFill rotWithShape="1">
          <a:blip r:embed="rId3" cstate="print"/>
          <a:srcRect b="16287"/>
          <a:stretch/>
        </p:blipFill>
        <p:spPr bwMode="auto">
          <a:xfrm>
            <a:off x="179512" y="1052736"/>
            <a:ext cx="3936362" cy="246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332656"/>
            <a:ext cx="8893175" cy="587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Pl. A Naprendszer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20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ptolemaios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19542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opernikus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20891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epl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19145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galile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268760"/>
            <a:ext cx="20875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foucault.jpg"/>
          <p:cNvPicPr>
            <a:picLocks noChangeAspect="1"/>
          </p:cNvPicPr>
          <p:nvPr/>
        </p:nvPicPr>
        <p:blipFill>
          <a:blip r:embed="rId6" cstate="print">
            <a:lum bright="-10000" contrast="10000"/>
          </a:blip>
          <a:srcRect l="21320" t="11674" r="34888" b="48157"/>
          <a:stretch>
            <a:fillRect/>
          </a:stretch>
        </p:blipFill>
        <p:spPr bwMode="auto">
          <a:xfrm>
            <a:off x="1187624" y="3861048"/>
            <a:ext cx="1833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armstron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789040"/>
            <a:ext cx="1876425" cy="23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Gagarin1.jpg"/>
          <p:cNvPicPr>
            <a:picLocks noChangeAspect="1"/>
          </p:cNvPicPr>
          <p:nvPr/>
        </p:nvPicPr>
        <p:blipFill>
          <a:blip r:embed="rId8" cstate="print"/>
          <a:srcRect b="16098"/>
          <a:stretch>
            <a:fillRect/>
          </a:stretch>
        </p:blipFill>
        <p:spPr bwMode="auto">
          <a:xfrm>
            <a:off x="3275856" y="3789040"/>
            <a:ext cx="19732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6165304"/>
            <a:ext cx="266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Pl. </a:t>
            </a:r>
            <a:r>
              <a:rPr lang="en-US" sz="2400" b="1" dirty="0" err="1" smtClean="0"/>
              <a:t>híres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tudósok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188640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800" b="1" dirty="0">
                <a:solidFill>
                  <a:srgbClr val="00FF99"/>
                </a:solidFill>
              </a:rPr>
              <a:t>B.2. Helyzetgyakorlat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/>
              <a:t>Helyzetismertetés </a:t>
            </a:r>
            <a:r>
              <a:rPr lang="hu-HU" sz="2400" b="1" dirty="0">
                <a:sym typeface="Wingdings" pitchFamily="2" charset="2"/>
              </a:rPr>
              <a:t> </a:t>
            </a:r>
            <a:r>
              <a:rPr lang="hu-HU" sz="2400" b="1" dirty="0"/>
              <a:t>aszerint cselekszenek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nayoriceballmunc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6223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30227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Természetismeret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Egy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homokbucka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domb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beszélget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sorsukról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anaszkodnak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Kinek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nehezebb</a:t>
            </a:r>
            <a:r>
              <a:rPr lang="en-US" sz="2400" b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Képzeld</a:t>
            </a:r>
            <a:r>
              <a:rPr lang="en-US" sz="2400" b="1" dirty="0" smtClean="0"/>
              <a:t> el, </a:t>
            </a:r>
            <a:r>
              <a:rPr lang="en-US" sz="2400" b="1" dirty="0" err="1" smtClean="0"/>
              <a:t>hogy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vagy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napsugárzás</a:t>
            </a:r>
            <a:r>
              <a:rPr lang="en-US" sz="2400" b="1" dirty="0" smtClean="0"/>
              <a:t>! </a:t>
            </a:r>
            <a:r>
              <a:rPr lang="en-US" sz="2400" b="1" dirty="0" err="1" smtClean="0"/>
              <a:t>Adj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apró</a:t>
            </a:r>
            <a:r>
              <a:rPr lang="en-US" sz="2400" b="1" dirty="0" smtClean="0"/>
              <a:t>-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hirdetést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nevében</a:t>
            </a:r>
            <a:r>
              <a:rPr lang="en-US" sz="2400" b="1" dirty="0" smtClean="0"/>
              <a:t>!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A </a:t>
            </a:r>
            <a:r>
              <a:rPr lang="en-US" sz="2400" b="1" dirty="0" err="1" smtClean="0"/>
              <a:t>talaj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panasza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vagy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város</a:t>
            </a:r>
            <a:r>
              <a:rPr lang="en-US" sz="2400" b="1" dirty="0" smtClean="0"/>
              <a:t>!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Mit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adsz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embereknek</a:t>
            </a:r>
            <a:r>
              <a:rPr lang="en-US" sz="2400" b="1" dirty="0" smtClean="0"/>
              <a:t>?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Mivel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nehezíted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életüket</a:t>
            </a:r>
            <a:r>
              <a:rPr lang="en-US" sz="2400" b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A </a:t>
            </a:r>
            <a:r>
              <a:rPr lang="en-US" sz="2400" b="1" dirty="0" err="1" smtClean="0"/>
              <a:t>vízparti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élőlények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arról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beszélgetnek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hogy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</a:t>
            </a:r>
            <a:r>
              <a:rPr lang="en-US" sz="2400" b="1" dirty="0" smtClean="0"/>
              <a:t> a 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hasznosabb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998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785" y="116632"/>
            <a:ext cx="896448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Földrajz</a:t>
            </a:r>
            <a:endParaRPr lang="en-US" sz="2400" b="1" dirty="0" smtClean="0"/>
          </a:p>
          <a:p>
            <a:endParaRPr lang="en-US" sz="10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Kinek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izgalmasabb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múltja</a:t>
            </a:r>
            <a:r>
              <a:rPr lang="en-US" sz="2400" b="1" dirty="0" smtClean="0"/>
              <a:t>: a </a:t>
            </a:r>
            <a:r>
              <a:rPr lang="en-US" sz="2400" b="1" dirty="0" err="1" smtClean="0"/>
              <a:t>feketekőszénnek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vagy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az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aranyércnek</a:t>
            </a:r>
            <a:r>
              <a:rPr lang="en-US" sz="2400" b="1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Egy</a:t>
            </a:r>
            <a:r>
              <a:rPr lang="en-US" sz="2400" b="1" dirty="0" smtClean="0"/>
              <a:t> busman </a:t>
            </a:r>
            <a:r>
              <a:rPr lang="en-US" sz="2400" b="1" dirty="0" err="1" smtClean="0"/>
              <a:t>és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tuareg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beszélget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mindennapjaikról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Egy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kereskedőhajó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fedélzetén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kereskedő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beszélget</a:t>
            </a:r>
            <a:r>
              <a:rPr lang="en-US" sz="2400" b="1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 smtClean="0"/>
              <a:t>Az</a:t>
            </a:r>
            <a:r>
              <a:rPr lang="en-US" sz="2400" b="1" dirty="0" smtClean="0"/>
              <a:t> Ob </a:t>
            </a:r>
            <a:r>
              <a:rPr lang="en-US" sz="2400" b="1" dirty="0" err="1" smtClean="0"/>
              <a:t>hajósa</a:t>
            </a:r>
            <a:endParaRPr lang="en-US" sz="24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 smtClean="0"/>
              <a:t>Thesszalonikiből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jött</a:t>
            </a:r>
            <a:endParaRPr lang="en-US" sz="2400" b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 smtClean="0"/>
              <a:t>Perzsa-öbölből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endParaRPr lang="en-US" sz="2400" b="1" dirty="0"/>
          </a:p>
        </p:txBody>
      </p:sp>
      <p:pic>
        <p:nvPicPr>
          <p:cNvPr id="9" name="Picture 8" descr="13370934277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5760640" cy="3240360"/>
          </a:xfrm>
          <a:prstGeom prst="rect">
            <a:avLst/>
          </a:prstGeom>
        </p:spPr>
      </p:pic>
      <p:pic>
        <p:nvPicPr>
          <p:cNvPr id="5" name="Picture 4" descr="tumblr_n2uxjk9wvN1qfx9emo1_25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8880"/>
            <a:ext cx="2679452" cy="2679452"/>
          </a:xfrm>
          <a:prstGeom prst="rect">
            <a:avLst/>
          </a:prstGeom>
        </p:spPr>
      </p:pic>
      <p:pic>
        <p:nvPicPr>
          <p:cNvPr id="6" name="Picture 5" descr="tumblr_n53we3l8C11smxh7ao5_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" y="4275338"/>
            <a:ext cx="3331691" cy="24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ab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1978" y="2269198"/>
            <a:ext cx="6875462" cy="4581525"/>
          </a:xfrm>
          <a:noFill/>
        </p:spPr>
      </p:pic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9144000" cy="504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800" b="1" dirty="0" smtClean="0">
                <a:solidFill>
                  <a:srgbClr val="4EAF38"/>
                </a:solidFill>
                <a:effectLst/>
              </a:rPr>
              <a:t>   B.3. Helyszínépítés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800" b="1" dirty="0" smtClean="0">
                <a:solidFill>
                  <a:srgbClr val="4EAF38"/>
                </a:solidFill>
                <a:effectLst/>
              </a:rPr>
              <a:t>    </a:t>
            </a:r>
            <a:endParaRPr lang="hu-HU" sz="900" b="1" dirty="0" smtClean="0">
              <a:solidFill>
                <a:srgbClr val="4EAF38"/>
              </a:solidFill>
              <a:effectLst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921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/>
              <a:t> Helyzetmegismerés  </a:t>
            </a:r>
            <a:r>
              <a:rPr lang="hu-HU" sz="2400" b="1">
                <a:sym typeface="Wingdings" pitchFamily="2" charset="2"/>
              </a:rPr>
              <a:t></a:t>
            </a:r>
            <a:r>
              <a:rPr lang="hu-HU" sz="2400" b="1"/>
              <a:t> tanterem berendezése</a:t>
            </a:r>
          </a:p>
          <a:p>
            <a:r>
              <a:rPr lang="hu-HU" sz="2400" b="1"/>
              <a:t>                                                                   </a:t>
            </a:r>
            <a:r>
              <a:rPr lang="hu-HU" sz="2400" b="1">
                <a:solidFill>
                  <a:schemeClr val="bg1"/>
                </a:solidFill>
              </a:rPr>
              <a:t>beleélés</a:t>
            </a:r>
            <a:r>
              <a:rPr lang="hu-HU" sz="2400" b="1"/>
              <a:t> </a:t>
            </a:r>
            <a:endParaRPr lang="hu-HU" sz="2400" b="1">
              <a:sym typeface="Wingdings" pitchFamily="2" charset="2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052513"/>
            <a:ext cx="9144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ym typeface="Wingdings" pitchFamily="2" charset="2"/>
              </a:rPr>
              <a:t>         </a:t>
            </a:r>
          </a:p>
          <a:p>
            <a:r>
              <a:rPr lang="hu-HU" sz="2400" b="1"/>
              <a:t> Mi történt? </a:t>
            </a:r>
          </a:p>
          <a:p>
            <a:r>
              <a:rPr lang="hu-HU" sz="2400" b="1"/>
              <a:t> Mit éreztetek? (láttok, hallotok, szagoltok, ízleltek, tapintotok)</a:t>
            </a:r>
          </a:p>
          <a:p>
            <a:r>
              <a:rPr lang="hu-HU" sz="2400" b="1">
                <a:sym typeface="Wingdings" pitchFamily="2" charset="2"/>
              </a:rPr>
              <a:t>         </a:t>
            </a:r>
          </a:p>
          <a:p>
            <a:r>
              <a:rPr lang="hu-HU" sz="2400" b="1"/>
              <a:t> Jelenítsétek meg!</a:t>
            </a:r>
            <a:r>
              <a:rPr lang="hu-HU" sz="3200" b="1"/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578475" y="616585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Pl. a holland sajtpiacon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50825" y="3284538"/>
            <a:ext cx="341752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Pl. busmanok élete </a:t>
            </a:r>
          </a:p>
          <a:p>
            <a:r>
              <a:rPr lang="hu-HU" sz="2400" b="1" dirty="0"/>
              <a:t>(természetes életmód, </a:t>
            </a:r>
            <a:endParaRPr lang="hu-HU" sz="2400" b="1" dirty="0" smtClean="0"/>
          </a:p>
          <a:p>
            <a:r>
              <a:rPr lang="hu-HU" sz="2400" b="1" dirty="0" smtClean="0"/>
              <a:t>életmódkép)</a:t>
            </a:r>
            <a:endParaRPr lang="hu-HU" sz="24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 descr="Iglu_1999-04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776663"/>
            <a:ext cx="46085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51520" y="3645024"/>
            <a:ext cx="4887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 b="1" dirty="0"/>
          </a:p>
          <a:p>
            <a:r>
              <a:rPr lang="hu-HU" sz="2400" b="1" dirty="0"/>
              <a:t>Pl. </a:t>
            </a:r>
            <a:r>
              <a:rPr lang="hu-HU" sz="2400" b="1" dirty="0" smtClean="0"/>
              <a:t>mongol jurtában </a:t>
            </a:r>
            <a:endParaRPr lang="hu-HU" sz="2400" b="1" dirty="0"/>
          </a:p>
          <a:p>
            <a:r>
              <a:rPr lang="hu-HU" sz="2400" b="1" dirty="0"/>
              <a:t>(nomád életmód, életmódkép)</a:t>
            </a:r>
          </a:p>
          <a:p>
            <a:r>
              <a:rPr lang="hu-HU" sz="2400" b="1" dirty="0"/>
              <a:t>Pl. igluban (táj- és építménykép)</a:t>
            </a:r>
          </a:p>
          <a:p>
            <a:r>
              <a:rPr lang="hu-HU" sz="2400" b="1" dirty="0"/>
              <a:t>Pl. lakókocsipark az USA-ban</a:t>
            </a:r>
          </a:p>
          <a:p>
            <a:r>
              <a:rPr lang="hu-HU" sz="2400" b="1" dirty="0"/>
              <a:t>Pl. bádogváros Mexikóban</a:t>
            </a:r>
          </a:p>
        </p:txBody>
      </p:sp>
      <p:pic>
        <p:nvPicPr>
          <p:cNvPr id="32779" name="Picture 11" descr="kepek_jurta1_125702155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88640"/>
            <a:ext cx="47815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ig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330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911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FF00"/>
                </a:solidFill>
                <a:effectLst/>
              </a:rPr>
              <a:t>C. Döntési képesség fejlesztése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16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b="1" dirty="0" smtClean="0">
                <a:solidFill>
                  <a:srgbClr val="00FF99"/>
                </a:solidFill>
                <a:effectLst/>
              </a:rPr>
              <a:t>C.1. Dilemma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Helyzetismertetés </a:t>
            </a:r>
            <a:r>
              <a:rPr lang="hu-HU" sz="2400" b="1" dirty="0" smtClean="0">
                <a:effectLst/>
                <a:sym typeface="Wingdings" pitchFamily="2" charset="2"/>
              </a:rPr>
              <a:t> e</a:t>
            </a:r>
            <a:r>
              <a:rPr lang="hu-HU" sz="2400" b="1" dirty="0" smtClean="0">
                <a:effectLst/>
              </a:rPr>
              <a:t>lmondja mit érez, gondol </a:t>
            </a:r>
            <a:r>
              <a:rPr lang="hu-HU" sz="2400" b="1" dirty="0" smtClean="0">
                <a:effectLst/>
                <a:sym typeface="Wingdings" pitchFamily="2" charset="2"/>
              </a:rPr>
              <a:t> hogyan döntene? </a:t>
            </a:r>
            <a:r>
              <a:rPr lang="hu-HU" sz="2400" b="1" dirty="0" smtClean="0">
                <a:effectLst/>
              </a:rPr>
              <a:t>(információ + tapasztalat + logika + attitűd)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Pl. Plinius döntése a Vezúv-kitöréskor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solidFill>
                <a:srgbClr val="00FF99"/>
              </a:solidFill>
              <a:effectLst/>
            </a:endParaRPr>
          </a:p>
        </p:txBody>
      </p:sp>
      <p:pic>
        <p:nvPicPr>
          <p:cNvPr id="52229" name="Picture 5" descr="j02828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149080"/>
            <a:ext cx="32035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j02951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28082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pompeji_laasd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57563"/>
            <a:ext cx="39941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8" name="Picture 10" descr="delame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2163">
            <a:off x="3923928" y="620688"/>
            <a:ext cx="4945062" cy="6092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88640"/>
            <a:ext cx="8893175" cy="4175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b="1" dirty="0" smtClean="0">
                <a:solidFill>
                  <a:srgbClr val="00FF99"/>
                </a:solidFill>
                <a:effectLst/>
              </a:rPr>
              <a:t>C.2. Közös döntés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Kitalált történet problémahelyzetének megoldása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Együtt gondolják végig a helyzet tartalmát és megoldási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lehetőségeit </a:t>
            </a:r>
            <a:r>
              <a:rPr lang="hu-HU" sz="2400" b="1" dirty="0" smtClean="0">
                <a:effectLst/>
                <a:sym typeface="Wingdings" pitchFamily="2" charset="2"/>
              </a:rPr>
              <a:t></a:t>
            </a:r>
            <a:r>
              <a:rPr lang="hu-HU" sz="2400" b="1" dirty="0" smtClean="0">
                <a:effectLst/>
              </a:rPr>
              <a:t> közös megállapodás egymás véleményének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elfogadásával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Pl. útvonaltervezés adott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helyen, adott cél érdekében</a:t>
            </a:r>
          </a:p>
        </p:txBody>
      </p:sp>
      <p:pic>
        <p:nvPicPr>
          <p:cNvPr id="73739" name="Picture 11" descr="autopalya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3563938" cy="2366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7" name="Picture 9" descr="foldmu_epites_2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r="4361" b="9921"/>
          <a:stretch>
            <a:fillRect/>
          </a:stretch>
        </p:blipFill>
        <p:spPr bwMode="auto">
          <a:xfrm>
            <a:off x="683568" y="4013000"/>
            <a:ext cx="3916363" cy="283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4140200" y="765175"/>
            <a:ext cx="500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solidFill>
                  <a:schemeClr val="bg1"/>
                </a:solidFill>
              </a:rPr>
              <a:t>Autópálya útvonaltervezés Brazíliában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21982" y="3480018"/>
            <a:ext cx="362201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180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b="1" smtClean="0">
                <a:effectLst/>
              </a:rPr>
              <a:t>Fiktív történet problémahelyzettel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smtClean="0">
                <a:effectLst/>
              </a:rPr>
              <a:t>Pl. A Föld hamarosan elpusztul. Egy űrhajó meg tud menteni 5 embert. Egy bizottság már kiválasztott 10-t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b="1" smtClean="0">
                <a:effectLst/>
              </a:rPr>
              <a:t>    </a:t>
            </a:r>
            <a:r>
              <a:rPr lang="hu-HU" sz="2400" b="1" smtClean="0">
                <a:effectLst/>
                <a:sym typeface="Wingdings" pitchFamily="2" charset="2"/>
              </a:rPr>
              <a:t> k</a:t>
            </a:r>
            <a:r>
              <a:rPr lang="hu-HU" sz="2400" b="1" smtClean="0">
                <a:effectLst/>
              </a:rPr>
              <a:t>iválasztani 5-öt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23850" y="22764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fiatal</a:t>
            </a:r>
            <a:endParaRPr lang="hu-HU" sz="2400" b="1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572000" y="21336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ym typeface="Wingdings" pitchFamily="2" charset="2"/>
              </a:rPr>
              <a:t>öreg</a:t>
            </a:r>
            <a:endParaRPr lang="hu-HU" sz="2400" b="1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027988" y="3213100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ym typeface="Wingdings" pitchFamily="2" charset="2"/>
              </a:rPr>
              <a:t>nő</a:t>
            </a:r>
            <a:endParaRPr lang="hu-HU" sz="2400" b="1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276600" y="6021388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bűnöző</a:t>
            </a:r>
            <a:endParaRPr lang="hu-HU" sz="2400" b="1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716463" y="371633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beteg</a:t>
            </a:r>
            <a:endParaRPr lang="hu-HU" sz="2400" b="1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971550" y="4797425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paraszt</a:t>
            </a:r>
            <a:endParaRPr lang="hu-HU" sz="2400" b="1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227763" y="3716338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férfi</a:t>
            </a:r>
            <a:endParaRPr lang="hu-HU" sz="2400" b="1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1763713" y="4076700"/>
            <a:ext cx="130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művész</a:t>
            </a:r>
            <a:endParaRPr lang="hu-HU" sz="2400" b="1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219700" y="6092825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értelmiségi</a:t>
            </a:r>
            <a:endParaRPr lang="hu-HU" sz="2400" b="1"/>
          </a:p>
        </p:txBody>
      </p:sp>
      <p:pic>
        <p:nvPicPr>
          <p:cNvPr id="74766" name="Picture 14" descr="j0289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078413"/>
            <a:ext cx="1408113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15" descr="j02839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03825"/>
            <a:ext cx="26273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Picture 16" descr="j02840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989138"/>
            <a:ext cx="16557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Picture 17" descr="j0432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2492375"/>
            <a:ext cx="15843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18" descr="j035678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1300"/>
            <a:ext cx="14620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19" descr="j03474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4149725"/>
            <a:ext cx="14811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20" descr="j02304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472024">
            <a:off x="2484438" y="4797425"/>
            <a:ext cx="18002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3" name="Picture 21" descr="j019879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1773238"/>
            <a:ext cx="15192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4" name="Picture 22" descr="j02328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1125" y="3573463"/>
            <a:ext cx="14128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5" name="Picture 23" descr="j03449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2060575"/>
            <a:ext cx="16478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6011863" y="4437063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ym typeface="Wingdings" pitchFamily="2" charset="2"/>
              </a:rPr>
              <a:t>egészséges</a:t>
            </a:r>
            <a:endParaRPr lang="hu-HU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FF00"/>
                </a:solidFill>
                <a:effectLst/>
              </a:rPr>
              <a:t>D. Megjelenítő képesség fejlesztése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800" b="1" smtClean="0">
                <a:solidFill>
                  <a:srgbClr val="00FF99"/>
                </a:solidFill>
                <a:effectLst/>
              </a:rPr>
              <a:t>Szerepjáték</a:t>
            </a:r>
            <a:endParaRPr lang="hu-HU" sz="2800" b="1" dirty="0" smtClean="0">
              <a:solidFill>
                <a:srgbClr val="00FF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solidFill>
                <a:srgbClr val="66FFFF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solidFill>
                <a:srgbClr val="66FFFF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hu-HU" sz="2400" b="1" dirty="0" smtClean="0">
              <a:effectLst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hu-HU" sz="2800" b="1" dirty="0" smtClean="0">
              <a:effectLst/>
            </a:endParaRPr>
          </a:p>
        </p:txBody>
      </p:sp>
      <p:graphicFrame>
        <p:nvGraphicFramePr>
          <p:cNvPr id="5327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6695"/>
              </p:ext>
            </p:extLst>
          </p:nvPr>
        </p:nvGraphicFramePr>
        <p:xfrm>
          <a:off x="323850" y="1557338"/>
          <a:ext cx="8820150" cy="2879725"/>
        </p:xfrm>
        <a:graphic>
          <a:graphicData uri="http://schemas.openxmlformats.org/drawingml/2006/table">
            <a:tbl>
              <a:tblPr/>
              <a:tblGrid>
                <a:gridCol w="2952750"/>
                <a:gridCol w="5867400"/>
              </a:tblGrid>
              <a:tr h="287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Problémán alapuló élethelyzet megjelenítése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szereplők eltérő álláspontja, érvelése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élethelyzetek szimulálása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3419872" y="3429000"/>
            <a:ext cx="60841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66FFFF"/>
                </a:solidFill>
              </a:rPr>
              <a:t>szereplők</a:t>
            </a:r>
            <a:r>
              <a:rPr lang="hu-HU" sz="2400" b="1" dirty="0"/>
              <a:t> </a:t>
            </a:r>
            <a:r>
              <a:rPr lang="hu-HU" sz="2400" b="1" dirty="0">
                <a:sym typeface="Wingdings" pitchFamily="2" charset="2"/>
              </a:rPr>
              <a:t>– l</a:t>
            </a:r>
            <a:r>
              <a:rPr lang="hu-HU" sz="2400" b="1" dirty="0"/>
              <a:t>ényegkiemelő, ismeret-</a:t>
            </a:r>
          </a:p>
          <a:p>
            <a:r>
              <a:rPr lang="hu-HU" sz="2400" b="1" dirty="0"/>
              <a:t>alkalmazási és beleélő képesség, </a:t>
            </a:r>
          </a:p>
          <a:p>
            <a:r>
              <a:rPr lang="hu-HU" sz="2400" b="1" dirty="0"/>
              <a:t>kifejező- és vitakészség, </a:t>
            </a:r>
          </a:p>
          <a:p>
            <a:r>
              <a:rPr lang="hu-HU" sz="2400" b="1" dirty="0"/>
              <a:t>közösségi viselkedés</a:t>
            </a:r>
          </a:p>
          <a:p>
            <a:r>
              <a:rPr lang="hu-HU" sz="2400" b="1" dirty="0"/>
              <a:t>játék </a:t>
            </a:r>
            <a:r>
              <a:rPr lang="hu-HU" sz="2400" b="1" dirty="0">
                <a:sym typeface="Wingdings" pitchFamily="2" charset="2"/>
              </a:rPr>
              <a:t> </a:t>
            </a:r>
            <a:r>
              <a:rPr lang="hu-HU" sz="2400" b="1" dirty="0"/>
              <a:t>önvizsgálatra és </a:t>
            </a:r>
            <a:r>
              <a:rPr lang="hu-HU" sz="2400" b="1" dirty="0" smtClean="0"/>
              <a:t>állásfoglalás-</a:t>
            </a:r>
          </a:p>
          <a:p>
            <a:r>
              <a:rPr lang="hu-HU" sz="2400" b="1" dirty="0" smtClean="0"/>
              <a:t>ra </a:t>
            </a:r>
            <a:r>
              <a:rPr lang="hu-HU" sz="2400" b="1" dirty="0"/>
              <a:t>ösztönöz</a:t>
            </a:r>
          </a:p>
          <a:p>
            <a:r>
              <a:rPr lang="hu-HU" sz="2400" b="1" dirty="0">
                <a:solidFill>
                  <a:srgbClr val="66FFFF"/>
                </a:solidFill>
              </a:rPr>
              <a:t>többiek</a:t>
            </a:r>
            <a:r>
              <a:rPr lang="hu-HU" sz="2400" b="1" dirty="0"/>
              <a:t> – mondanivaló könnyebb megértése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2954816" cy="4293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65"/>
          <a:stretch/>
        </p:blipFill>
        <p:spPr>
          <a:xfrm>
            <a:off x="179512" y="3933056"/>
            <a:ext cx="3415192" cy="3201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089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3437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3" y="260350"/>
            <a:ext cx="9036497" cy="4924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>
                <a:solidFill>
                  <a:srgbClr val="8AE5DF"/>
                </a:solidFill>
                <a:effectLst/>
              </a:rPr>
              <a:t>Belebújás egy szerepbe, egy helyzet átélése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>
                <a:solidFill>
                  <a:srgbClr val="FFFF00"/>
                </a:solidFill>
                <a:effectLst/>
              </a:rPr>
              <a:t>    tanítási (kreatív)</a:t>
            </a:r>
            <a:r>
              <a:rPr lang="hu-HU" sz="2400" b="1" dirty="0" smtClean="0">
                <a:effectLst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effectLst/>
              </a:rPr>
              <a:t>dráma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    = életszerű tanulási helyzet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9512" y="1628800"/>
            <a:ext cx="2592288" cy="864096"/>
          </a:xfrm>
          <a:prstGeom prst="wedgeRoundRectCallout">
            <a:avLst>
              <a:gd name="adj1" fmla="val 23146"/>
              <a:gd name="adj2" fmla="val 222819"/>
              <a:gd name="adj3" fmla="val 16667"/>
            </a:avLst>
          </a:prstGeom>
          <a:solidFill>
            <a:srgbClr val="E8CC6B"/>
          </a:solidFill>
          <a:ln>
            <a:solidFill>
              <a:srgbClr val="FF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otiválódnak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275856" y="1700808"/>
            <a:ext cx="3888432" cy="864096"/>
          </a:xfrm>
          <a:prstGeom prst="wedgeRoundRectCallout">
            <a:avLst>
              <a:gd name="adj1" fmla="val -29740"/>
              <a:gd name="adj2" fmla="val 207789"/>
              <a:gd name="adj3" fmla="val 16667"/>
            </a:avLst>
          </a:prstGeom>
          <a:solidFill>
            <a:srgbClr val="E8CC6B"/>
          </a:solidFill>
          <a:ln>
            <a:solidFill>
              <a:srgbClr val="E8C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megértik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frórai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tudás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hétköznapi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jelentőségét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72200" y="2636912"/>
            <a:ext cx="2592288" cy="1296144"/>
          </a:xfrm>
          <a:prstGeom prst="wedgeRoundRectCallout">
            <a:avLst>
              <a:gd name="adj1" fmla="val -82627"/>
              <a:gd name="adj2" fmla="val 63613"/>
              <a:gd name="adj3" fmla="val 16667"/>
            </a:avLst>
          </a:prstGeom>
          <a:solidFill>
            <a:srgbClr val="E8CC6B"/>
          </a:solidFill>
          <a:ln>
            <a:solidFill>
              <a:srgbClr val="E8C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yakorolják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rugalmas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alkalmazkodást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8" descr="j0089034"/>
          <p:cNvPicPr>
            <a:picLocks noChangeAspect="1" noChangeArrowheads="1"/>
          </p:cNvPicPr>
          <p:nvPr/>
        </p:nvPicPr>
        <p:blipFill rotWithShape="1">
          <a:blip r:embed="rId2" cstate="print"/>
          <a:srcRect l="28907" t="14479" r="50460" b="33493"/>
          <a:stretch/>
        </p:blipFill>
        <p:spPr bwMode="auto">
          <a:xfrm flipH="1">
            <a:off x="3563888" y="3429000"/>
            <a:ext cx="1515281" cy="278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hlink"/>
                </a:solidFill>
                <a:effectLst/>
              </a:rPr>
              <a:t>A szerepjáték sémája</a:t>
            </a:r>
          </a:p>
        </p:txBody>
      </p:sp>
      <p:graphicFrame>
        <p:nvGraphicFramePr>
          <p:cNvPr id="65825" name="Group 289"/>
          <p:cNvGraphicFramePr>
            <a:graphicFrameLocks noGrp="1"/>
          </p:cNvGraphicFramePr>
          <p:nvPr/>
        </p:nvGraphicFramePr>
        <p:xfrm>
          <a:off x="0" y="620713"/>
          <a:ext cx="9144000" cy="3454400"/>
        </p:xfrm>
        <a:graphic>
          <a:graphicData uri="http://schemas.openxmlformats.org/drawingml/2006/table">
            <a:tbl>
              <a:tblPr/>
              <a:tblGrid>
                <a:gridCol w="1403350"/>
                <a:gridCol w="431800"/>
                <a:gridCol w="1441450"/>
                <a:gridCol w="431800"/>
                <a:gridCol w="287338"/>
                <a:gridCol w="720725"/>
                <a:gridCol w="503237"/>
                <a:gridCol w="360363"/>
                <a:gridCol w="1584325"/>
                <a:gridCol w="431800"/>
                <a:gridCol w="1547812"/>
              </a:tblGrid>
              <a:tr h="334963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Előké-szítés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Felké-szülés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Lebonyo-lítás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Feldol-gozás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Értékelés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előző órán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szabad-időben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 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696744" cy="378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hlink"/>
                </a:solidFill>
                <a:effectLst/>
              </a:rPr>
              <a:t>A szerepjáték sémája</a:t>
            </a:r>
          </a:p>
        </p:txBody>
      </p:sp>
      <p:graphicFrame>
        <p:nvGraphicFramePr>
          <p:cNvPr id="67670" name="Group 86"/>
          <p:cNvGraphicFramePr>
            <a:graphicFrameLocks noGrp="1"/>
          </p:cNvGraphicFramePr>
          <p:nvPr/>
        </p:nvGraphicFramePr>
        <p:xfrm>
          <a:off x="0" y="620713"/>
          <a:ext cx="9144000" cy="5313679"/>
        </p:xfrm>
        <a:graphic>
          <a:graphicData uri="http://schemas.openxmlformats.org/drawingml/2006/table">
            <a:tbl>
              <a:tblPr/>
              <a:tblGrid>
                <a:gridCol w="1403350"/>
                <a:gridCol w="431800"/>
                <a:gridCol w="1441450"/>
                <a:gridCol w="431800"/>
                <a:gridCol w="287338"/>
                <a:gridCol w="720725"/>
                <a:gridCol w="503237"/>
                <a:gridCol w="360363"/>
                <a:gridCol w="1584325"/>
                <a:gridCol w="431800"/>
                <a:gridCol w="182562"/>
                <a:gridCol w="1365250"/>
              </a:tblGrid>
              <a:tr h="1393825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1. A tartalmi mondanivaló megismerése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2. Helyzetfelismerés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3. Szerepfeladatok megfogalmazása tartalmi / módszertani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    szempontból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4. Eszközök megjelölése, beszerzése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Előké-szítés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Felké-szülés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Lebonyo-lítás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Feldol-gozás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Értékelés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előző órán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szabad-időben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 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chemeClr val="hlink"/>
                </a:solidFill>
                <a:effectLst/>
              </a:rPr>
              <a:t>A szerepjáték sémája</a:t>
            </a:r>
          </a:p>
        </p:txBody>
      </p:sp>
      <p:graphicFrame>
        <p:nvGraphicFramePr>
          <p:cNvPr id="66638" name="Group 78"/>
          <p:cNvGraphicFramePr>
            <a:graphicFrameLocks noGrp="1"/>
          </p:cNvGraphicFramePr>
          <p:nvPr/>
        </p:nvGraphicFramePr>
        <p:xfrm>
          <a:off x="0" y="620713"/>
          <a:ext cx="9144000" cy="6283959"/>
        </p:xfrm>
        <a:graphic>
          <a:graphicData uri="http://schemas.openxmlformats.org/drawingml/2006/table">
            <a:tbl>
              <a:tblPr/>
              <a:tblGrid>
                <a:gridCol w="1403350"/>
                <a:gridCol w="431800"/>
                <a:gridCol w="1441450"/>
                <a:gridCol w="431800"/>
                <a:gridCol w="287338"/>
                <a:gridCol w="720725"/>
                <a:gridCol w="503237"/>
                <a:gridCol w="360363"/>
                <a:gridCol w="1584325"/>
                <a:gridCol w="431800"/>
                <a:gridCol w="182562"/>
                <a:gridCol w="1365250"/>
              </a:tblGrid>
              <a:tr h="1393825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1. A tartalmi mondanivaló megismerése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2. Helyzetfelismerés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3. Szerepfeladatok megfogalmazása tartalmi / módszertani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    szempontból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4. Eszközök megjelölése, beszerzése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Előké-szítés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Felké-szülés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Lebonyo-lítás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Feldol-gozás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Értékelés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előző órán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szabad-időben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               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1. Mit fogunk csinálni?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2. Kik lesznek a szereplők?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3. Mire van szükségünk?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4. Kinek mi lesz a feladata 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   felkészüléskor?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27146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hlink"/>
                </a:solidFill>
                <a:effectLst/>
              </a:rPr>
              <a:t>A szerepjáték sémája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17287"/>
              </p:ext>
            </p:extLst>
          </p:nvPr>
        </p:nvGraphicFramePr>
        <p:xfrm>
          <a:off x="0" y="620713"/>
          <a:ext cx="9144000" cy="6283959"/>
        </p:xfrm>
        <a:graphic>
          <a:graphicData uri="http://schemas.openxmlformats.org/drawingml/2006/table">
            <a:tbl>
              <a:tblPr/>
              <a:tblGrid>
                <a:gridCol w="1403350"/>
                <a:gridCol w="431800"/>
                <a:gridCol w="1441450"/>
                <a:gridCol w="431800"/>
                <a:gridCol w="287338"/>
                <a:gridCol w="720725"/>
                <a:gridCol w="503237"/>
                <a:gridCol w="360363"/>
                <a:gridCol w="1224185"/>
                <a:gridCol w="360140"/>
                <a:gridCol w="431800"/>
                <a:gridCol w="1547812"/>
              </a:tblGrid>
              <a:tr h="13938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1. A tartalmi mondanivaló megismerése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2. Helyzetfelismerés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3. Szerepfeladatok megfogalmazása tartalmi /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    módszertani szempontból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</a:rPr>
                        <a:t>4. Eszközök megjelölése, beszerzése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4963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Előké-szítés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Felké-szülés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Lebonyo-lítás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Feldol-gozás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Értékelés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előző órán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szabad-időben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adott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követ.órán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               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     </a:t>
                      </a: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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89000"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1. Mit fogunk csinálni?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2. Kik lesznek a szereplők?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3. Mire van szükségünk?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4. Kinek mi lesz a feladata 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   felkészüléskor?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1. Az osztály véleményének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    meghallgatása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2. Vázlat / rajz / modell készítése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charset="0"/>
                        </a:rPr>
                        <a:t>3. A tartalmi lényeg összefoglalása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lova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0313"/>
            <a:ext cx="91440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Untitled-Scanned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22336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627313" y="141287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400" b="1"/>
              <a:t>Elővárosi öv terjeszkedése</a:t>
            </a:r>
          </a:p>
        </p:txBody>
      </p:sp>
      <p:pic>
        <p:nvPicPr>
          <p:cNvPr id="54278" name="Picture 6" descr="Untitled-Scanned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375150"/>
            <a:ext cx="20431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42988" y="6461125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000" b="1">
                <a:solidFill>
                  <a:srgbClr val="FF6600"/>
                </a:solidFill>
              </a:rPr>
              <a:t>Környezetvédő</a:t>
            </a:r>
            <a:r>
              <a:rPr lang="hu-HU" sz="2000" b="1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3203575" y="5057775"/>
            <a:ext cx="5651500" cy="1800225"/>
          </a:xfrm>
          <a:prstGeom prst="wedgeRoundRectCallout">
            <a:avLst>
              <a:gd name="adj1" fmla="val -66824"/>
              <a:gd name="adj2" fmla="val -4470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A megnövekedtet gépkocsiforgalom és ingázás erős környezetszennyezést okoz.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Az agglomerációs gyűrűben az új lakóparkok természetvédelmi területeket veszélyeztetnek.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4102100" y="260350"/>
            <a:ext cx="5041900" cy="1655763"/>
          </a:xfrm>
          <a:prstGeom prst="wedgeRoundRectCallout">
            <a:avLst>
              <a:gd name="adj1" fmla="val -28875"/>
              <a:gd name="adj2" fmla="val 8605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Gyermekeim tisztább környezetben és levegőben nőhetnek fel. Jobbak az életkörülmények, mint a városban. Kisebb közösségek, megértőbb szomszédok.</a:t>
            </a:r>
          </a:p>
        </p:txBody>
      </p:sp>
      <p:pic>
        <p:nvPicPr>
          <p:cNvPr id="54282" name="Picture 10" descr="Untitled-Scanned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1946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0" y="0"/>
            <a:ext cx="3995738" cy="1628775"/>
          </a:xfrm>
          <a:prstGeom prst="wedgeRoundRectCallout">
            <a:avLst>
              <a:gd name="adj1" fmla="val -8838"/>
              <a:gd name="adj2" fmla="val 1093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Ide fizetik az adót a lakók.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Itt vásárolnak, ezzel támogatják a kereskedelmet.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Új emberek vesznek részt a közösségi életben.</a:t>
            </a:r>
          </a:p>
          <a:p>
            <a:endParaRPr lang="hu-HU" sz="2000" b="1">
              <a:solidFill>
                <a:schemeClr val="bg1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4013200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000" b="1">
                <a:solidFill>
                  <a:srgbClr val="FF6600"/>
                </a:solidFill>
              </a:rPr>
              <a:t>Városi polgármester</a:t>
            </a:r>
            <a:r>
              <a:rPr lang="hu-HU" sz="2000" b="1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268538" y="198913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sz="2000" b="1">
                <a:solidFill>
                  <a:srgbClr val="FF6600"/>
                </a:solidFill>
              </a:rPr>
              <a:t>Építési</a:t>
            </a:r>
            <a:r>
              <a:rPr lang="hu-HU" sz="2000" b="1">
                <a:solidFill>
                  <a:srgbClr val="33CC33"/>
                </a:solidFill>
              </a:rPr>
              <a:t> </a:t>
            </a:r>
            <a:r>
              <a:rPr lang="hu-HU" sz="2000" b="1">
                <a:solidFill>
                  <a:srgbClr val="FF6600"/>
                </a:solidFill>
              </a:rPr>
              <a:t>vállalkozó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7451725" y="2205038"/>
            <a:ext cx="2341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6600"/>
                </a:solidFill>
              </a:rPr>
              <a:t>Új elővárosi </a:t>
            </a:r>
          </a:p>
          <a:p>
            <a:r>
              <a:rPr lang="hu-HU" sz="2000" b="1">
                <a:solidFill>
                  <a:srgbClr val="FF6600"/>
                </a:solidFill>
              </a:rPr>
              <a:t>lakók</a:t>
            </a:r>
          </a:p>
        </p:txBody>
      </p:sp>
      <p:pic>
        <p:nvPicPr>
          <p:cNvPr id="54287" name="Picture 15" descr="Untitled-Scanned-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844675"/>
            <a:ext cx="23399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3779838" y="3933825"/>
            <a:ext cx="4392612" cy="1079500"/>
          </a:xfrm>
          <a:prstGeom prst="wedgeRoundRectCallout">
            <a:avLst>
              <a:gd name="adj1" fmla="val -52708"/>
              <a:gd name="adj2" fmla="val -1175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Egyre több megrendelést kapok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solidFill>
                  <a:schemeClr val="bg1"/>
                </a:solidFill>
              </a:rPr>
              <a:t>az új építkezéseken. Ezáltal több embert foglalkoztathatok.</a:t>
            </a: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9" grpId="0"/>
      <p:bldP spid="54280" grpId="0" animBg="1"/>
      <p:bldP spid="54281" grpId="0" animBg="1"/>
      <p:bldP spid="54283" grpId="0" animBg="1"/>
      <p:bldP spid="54284" grpId="0"/>
      <p:bldP spid="54285" grpId="0"/>
      <p:bldP spid="54286" grpId="0"/>
      <p:bldP spid="542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521566"/>
            <a:ext cx="9721080" cy="633643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30237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FFFF00"/>
                </a:solidFill>
                <a:effectLst/>
              </a:rPr>
              <a:t>Drámamódszer – mikor?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7" y="2060848"/>
            <a:ext cx="5328592" cy="6597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hagyományos felfogás: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rgbClr val="2B2BFE"/>
                </a:solidFill>
                <a:effectLst/>
                <a:sym typeface="Wingdings" pitchFamily="2" charset="2"/>
              </a:rPr>
              <a:t>a komoly munka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rgbClr val="2B2BFE"/>
                </a:solidFill>
                <a:effectLst/>
                <a:sym typeface="Wingdings" pitchFamily="2" charset="2"/>
              </a:rPr>
              <a:t>(tanulás) után </a:t>
            </a:r>
          </a:p>
          <a:p>
            <a:pPr algn="ctr" eaLnBrk="1" hangingPunct="1">
              <a:buFont typeface="Wingdings" charset="0"/>
              <a:buChar char="ï"/>
            </a:pPr>
            <a:r>
              <a:rPr lang="hu-HU" sz="2400" b="1" dirty="0" smtClean="0">
                <a:effectLst/>
                <a:sym typeface="Wingdings" pitchFamily="2" charset="2"/>
              </a:rPr>
              <a:t>jutalom, alkalmazás</a:t>
            </a:r>
          </a:p>
          <a:p>
            <a:pPr marL="0" indent="0" algn="ctr" eaLnBrk="1" hangingPunct="1">
              <a:buNone/>
            </a:pPr>
            <a:endParaRPr lang="hu-HU" sz="2400" b="1" dirty="0" smtClean="0">
              <a:effectLst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de! feladatszituációként fogják fel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„jutalom” = új feladat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521566"/>
            <a:ext cx="9721080" cy="6336434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30237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FFFF00"/>
                </a:solidFill>
                <a:effectLst/>
              </a:rPr>
              <a:t>Drámamódszer – mikor?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4824"/>
            <a:ext cx="6984777" cy="6597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sym typeface="Wingdings" pitchFamily="2" charset="2"/>
              </a:rPr>
              <a:t>a tanulás előtt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 nem kell különösebb előismeret,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információforrásokat használnak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Nincs elég ismeret  hibás megoldások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 kiderül, hogy mit gondolnak, hogyan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gondolkodnak  ráépíthetők az új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  <a:sym typeface="Wingdings" pitchFamily="2" charset="2"/>
              </a:rPr>
              <a:t>ismeretek a korábbiakra – rávezetés 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sz="2400" b="1" dirty="0" smtClean="0">
              <a:solidFill>
                <a:srgbClr val="66FF99"/>
              </a:solidFill>
              <a:effectLst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sz="2400" b="1" dirty="0">
              <a:solidFill>
                <a:srgbClr val="66FF99"/>
              </a:solidFill>
              <a:effectLst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hu-HU" sz="2800" b="1" dirty="0" smtClean="0">
                <a:effectLst/>
                <a:sym typeface="Wingdings" pitchFamily="2" charset="2"/>
              </a:rPr>
              <a:t>nincs hiába végzett drámajáték</a:t>
            </a:r>
          </a:p>
        </p:txBody>
      </p:sp>
    </p:spTree>
    <p:extLst>
      <p:ext uri="{BB962C8B-B14F-4D97-AF65-F5344CB8AC3E}">
        <p14:creationId xmlns:p14="http://schemas.microsoft.com/office/powerpoint/2010/main" val="229888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2" name="Picture 100" descr="j02867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8AE5DF"/>
                </a:solidFill>
                <a:effectLst/>
              </a:rPr>
              <a:t>Drámapedagógiai eljárások</a:t>
            </a:r>
          </a:p>
        </p:txBody>
      </p:sp>
      <p:graphicFrame>
        <p:nvGraphicFramePr>
          <p:cNvPr id="49259" name="Group 107"/>
          <p:cNvGraphicFramePr>
            <a:graphicFrameLocks noGrp="1"/>
          </p:cNvGraphicFramePr>
          <p:nvPr/>
        </p:nvGraphicFramePr>
        <p:xfrm>
          <a:off x="2627313" y="1038225"/>
          <a:ext cx="6215062" cy="5468939"/>
        </p:xfrm>
        <a:graphic>
          <a:graphicData uri="http://schemas.openxmlformats.org/drawingml/2006/table">
            <a:tbl>
              <a:tblPr/>
              <a:tblGrid>
                <a:gridCol w="2941637"/>
                <a:gridCol w="3273425"/>
              </a:tblGrid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beszédkészség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bírósági tárgyalás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eseménytabló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44" name="Rectangle 92"/>
          <p:cNvSpPr>
            <a:spLocks noChangeArrowheads="1"/>
          </p:cNvSpPr>
          <p:nvPr/>
        </p:nvSpPr>
        <p:spPr bwMode="auto">
          <a:xfrm>
            <a:off x="2555875" y="1844675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CC99FF"/>
                </a:solidFill>
              </a:rPr>
              <a:t>  </a:t>
            </a:r>
            <a:r>
              <a:rPr lang="hu-HU" sz="2400" b="1">
                <a:solidFill>
                  <a:srgbClr val="FF3300"/>
                </a:solidFill>
              </a:rPr>
              <a:t>kommunikációs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j02867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8AE5DF"/>
                </a:solidFill>
                <a:effectLst/>
              </a:rPr>
              <a:t>Drámapedagógiai eljárások</a:t>
            </a:r>
          </a:p>
        </p:txBody>
      </p:sp>
      <p:graphicFrame>
        <p:nvGraphicFramePr>
          <p:cNvPr id="62508" name="Group 44"/>
          <p:cNvGraphicFramePr>
            <a:graphicFrameLocks noGrp="1"/>
          </p:cNvGraphicFramePr>
          <p:nvPr/>
        </p:nvGraphicFramePr>
        <p:xfrm>
          <a:off x="2627313" y="1038225"/>
          <a:ext cx="6215062" cy="5468939"/>
        </p:xfrm>
        <a:graphic>
          <a:graphicData uri="http://schemas.openxmlformats.org/drawingml/2006/table">
            <a:tbl>
              <a:tblPr/>
              <a:tblGrid>
                <a:gridCol w="2941637"/>
                <a:gridCol w="3273425"/>
              </a:tblGrid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beszédkészség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bírósági tárgyalás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eseménytabló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beleélő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empátiagyakorlat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helyzetgyakorlat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helyszínépítés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dilemma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5" name="Rectangle 38"/>
          <p:cNvSpPr>
            <a:spLocks noChangeArrowheads="1"/>
          </p:cNvSpPr>
          <p:nvPr/>
        </p:nvSpPr>
        <p:spPr bwMode="auto">
          <a:xfrm>
            <a:off x="2484438" y="1916113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CC99FF"/>
                </a:solidFill>
              </a:rPr>
              <a:t>  </a:t>
            </a:r>
            <a:r>
              <a:rPr lang="hu-HU" sz="2400" b="1">
                <a:solidFill>
                  <a:srgbClr val="FF3300"/>
                </a:solidFill>
              </a:rPr>
              <a:t>kommunikációs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j02544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92375"/>
            <a:ext cx="22733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j02867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8AE5DF"/>
                </a:solidFill>
                <a:effectLst/>
              </a:rPr>
              <a:t>Drámapedagógiai eljárások</a:t>
            </a:r>
          </a:p>
        </p:txBody>
      </p:sp>
      <p:graphicFrame>
        <p:nvGraphicFramePr>
          <p:cNvPr id="63531" name="Group 43"/>
          <p:cNvGraphicFramePr>
            <a:graphicFrameLocks noGrp="1"/>
          </p:cNvGraphicFramePr>
          <p:nvPr/>
        </p:nvGraphicFramePr>
        <p:xfrm>
          <a:off x="2627313" y="1038225"/>
          <a:ext cx="6215062" cy="5468939"/>
        </p:xfrm>
        <a:graphic>
          <a:graphicData uri="http://schemas.openxmlformats.org/drawingml/2006/table">
            <a:tbl>
              <a:tblPr/>
              <a:tblGrid>
                <a:gridCol w="2941637"/>
                <a:gridCol w="3273425"/>
              </a:tblGrid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beszédkészség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bírósági tárgyalás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eseménytabló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beleélő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empátiagyakorlat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helyzetgyakorlat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helyszínépítés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dilemma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döntési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közös döntés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2484438" y="1989138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CC99FF"/>
                </a:solidFill>
              </a:rPr>
              <a:t>  </a:t>
            </a:r>
            <a:r>
              <a:rPr lang="hu-HU" sz="2400" b="1">
                <a:solidFill>
                  <a:srgbClr val="FF3300"/>
                </a:solidFill>
              </a:rPr>
              <a:t>kommunikációs </a:t>
            </a:r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2627313" y="3716338"/>
            <a:ext cx="22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FF3300"/>
                </a:solidFill>
              </a:rPr>
              <a:t>társadalmi</a:t>
            </a:r>
            <a:r>
              <a:rPr lang="hu-HU" sz="2400" b="1">
                <a:solidFill>
                  <a:schemeClr val="folHlink"/>
                </a:solidFill>
              </a:rPr>
              <a:t> </a:t>
            </a:r>
            <a:endParaRPr lang="hu-H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6" grpId="0"/>
      <p:bldP spid="635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j02544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92375"/>
            <a:ext cx="22733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j02867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8AE5DF"/>
                </a:solidFill>
                <a:effectLst/>
              </a:rPr>
              <a:t>Drámapedagógiai eljárások</a:t>
            </a:r>
          </a:p>
        </p:txBody>
      </p:sp>
      <p:graphicFrame>
        <p:nvGraphicFramePr>
          <p:cNvPr id="64517" name="Group 5"/>
          <p:cNvGraphicFramePr>
            <a:graphicFrameLocks noGrp="1"/>
          </p:cNvGraphicFramePr>
          <p:nvPr/>
        </p:nvGraphicFramePr>
        <p:xfrm>
          <a:off x="2627313" y="1038225"/>
          <a:ext cx="6215062" cy="5834699"/>
        </p:xfrm>
        <a:graphic>
          <a:graphicData uri="http://schemas.openxmlformats.org/drawingml/2006/table">
            <a:tbl>
              <a:tblPr/>
              <a:tblGrid>
                <a:gridCol w="2941637"/>
                <a:gridCol w="3273425"/>
              </a:tblGrid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beszédkészség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bírósági tárgyalás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eseménytabló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beleélő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empátiagyakorlat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helyzetgyakorlat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helyszínépítés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dilemma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döntési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közös döntés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megjelenítő képesség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történet dramatizálása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szerepjáték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szimulációs játék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484438" y="1989138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CC99FF"/>
                </a:solidFill>
              </a:rPr>
              <a:t>  </a:t>
            </a:r>
            <a:r>
              <a:rPr lang="hu-HU" sz="2400" b="1">
                <a:solidFill>
                  <a:srgbClr val="FF3300"/>
                </a:solidFill>
              </a:rPr>
              <a:t>kommunikációs 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2627313" y="3716338"/>
            <a:ext cx="22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FF3300"/>
                </a:solidFill>
              </a:rPr>
              <a:t>társadalmi</a:t>
            </a:r>
            <a:r>
              <a:rPr lang="hu-HU" sz="2400" b="1">
                <a:solidFill>
                  <a:schemeClr val="folHlink"/>
                </a:solidFill>
              </a:rPr>
              <a:t> </a:t>
            </a:r>
            <a:endParaRPr lang="hu-HU" sz="2400" b="1">
              <a:solidFill>
                <a:srgbClr val="FF3300"/>
              </a:solidFill>
            </a:endParaRP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2627313" y="6400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 sz="2400" b="1">
                <a:solidFill>
                  <a:srgbClr val="FF3300"/>
                </a:solidFill>
              </a:rPr>
              <a:t>kulturális</a:t>
            </a:r>
          </a:p>
        </p:txBody>
      </p:sp>
      <p:pic>
        <p:nvPicPr>
          <p:cNvPr id="64553" name="Picture 41" descr="j03181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1438"/>
            <a:ext cx="20161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0" grpId="0"/>
      <p:bldP spid="64551" grpId="0"/>
      <p:bldP spid="645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23476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84538"/>
            <a:ext cx="500380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03262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FF00"/>
                </a:solidFill>
                <a:effectLst/>
              </a:rPr>
              <a:t>A. Beszédkészség fejlesztése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53736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Már feldolgozott tartalmakkal kapcsolatban érvelnek,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értékítéletet fogalmaznak meg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u-HU" sz="2400" b="1" dirty="0" smtClean="0">
                <a:effectLst/>
              </a:rPr>
              <a:t>Szabálykövetés!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u-HU" sz="2400" b="1" dirty="0" smtClean="0">
              <a:solidFill>
                <a:srgbClr val="00FF99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hu-HU" b="1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58800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00FF99"/>
                </a:solidFill>
                <a:effectLst/>
              </a:rPr>
              <a:t>A.1. Disputa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23850" y="692150"/>
            <a:ext cx="8820150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Vitatkozási készség fejlesztése</a:t>
            </a:r>
          </a:p>
          <a:p>
            <a:r>
              <a:rPr lang="hu-HU" sz="2400" b="1" dirty="0"/>
              <a:t>1. állítást </a:t>
            </a:r>
            <a:r>
              <a:rPr lang="hu-HU" sz="2400" b="1" dirty="0" smtClean="0"/>
              <a:t>védenek vagy cáfolnak </a:t>
            </a:r>
            <a:r>
              <a:rPr lang="hu-HU" sz="2400" b="1" dirty="0"/>
              <a:t>(2 csoport, </a:t>
            </a:r>
            <a:r>
              <a:rPr lang="hu-HU" sz="2400" b="1" dirty="0" smtClean="0"/>
              <a:t>3-6 </a:t>
            </a:r>
            <a:r>
              <a:rPr lang="hu-HU" sz="2400" b="1" dirty="0"/>
              <a:t>tagú) </a:t>
            </a:r>
          </a:p>
          <a:p>
            <a:r>
              <a:rPr lang="hu-HU" sz="2400" b="1" dirty="0"/>
              <a:t>2. Állító csapat beszéde</a:t>
            </a:r>
          </a:p>
          <a:p>
            <a:r>
              <a:rPr lang="hu-HU" sz="2400" b="1" dirty="0"/>
              <a:t>3. Tagadó csapat beszéde</a:t>
            </a:r>
          </a:p>
          <a:p>
            <a:r>
              <a:rPr lang="hu-HU" sz="2400" b="1" dirty="0"/>
              <a:t>    (reagálnak az állító csapat érveire + saját érvek)</a:t>
            </a:r>
          </a:p>
          <a:p>
            <a:r>
              <a:rPr lang="hu-HU" sz="2400" b="1" dirty="0"/>
              <a:t>4. kérdéseket intéznek egymáshoz a csapatok </a:t>
            </a:r>
          </a:p>
          <a:p>
            <a:r>
              <a:rPr lang="hu-HU" sz="2400" b="1" dirty="0"/>
              <a:t>    (egy körben csak egy beszél, 3 kör) </a:t>
            </a:r>
            <a:r>
              <a:rPr lang="hu-HU" sz="2400" b="1" dirty="0">
                <a:sym typeface="Wingdings" pitchFamily="2" charset="2"/>
              </a:rPr>
              <a:t> </a:t>
            </a:r>
            <a:r>
              <a:rPr lang="hu-HU" sz="2400" b="1" dirty="0"/>
              <a:t>kérdések </a:t>
            </a:r>
          </a:p>
          <a:p>
            <a:r>
              <a:rPr lang="hu-HU" sz="2400" b="1" dirty="0"/>
              <a:t>    megválaszolása érveléssel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21100"/>
            <a:ext cx="3810000" cy="313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721100"/>
            <a:ext cx="381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Űrpálya">
  <a:themeElements>
    <a:clrScheme name="Űrpály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Űrpály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Űrpály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Űrpály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Űrpály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1265</TotalTime>
  <Words>1506</Words>
  <Application>Microsoft Macintosh PowerPoint</Application>
  <PresentationFormat>On-screen Show (4:3)</PresentationFormat>
  <Paragraphs>393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Űrpálya</vt:lpstr>
      <vt:lpstr>   </vt:lpstr>
      <vt:lpstr>Alapprobléma</vt:lpstr>
      <vt:lpstr>PowerPoint Presentation</vt:lpstr>
      <vt:lpstr>Drámapedagógiai eljárások</vt:lpstr>
      <vt:lpstr>Drámapedagógiai eljárások</vt:lpstr>
      <vt:lpstr>Drámapedagógiai eljárások</vt:lpstr>
      <vt:lpstr>Drámapedagógiai eljárások</vt:lpstr>
      <vt:lpstr>A. Beszédkészség fejlesztése</vt:lpstr>
      <vt:lpstr>A.1. Disputa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Beleélő képesség fejlesztése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Döntési képesség fejlesztése</vt:lpstr>
      <vt:lpstr>PowerPoint Presentation</vt:lpstr>
      <vt:lpstr>PowerPoint Presentation</vt:lpstr>
      <vt:lpstr>D. Megjelenítő képesség fejlesztése</vt:lpstr>
      <vt:lpstr>A szerepjáték sémája</vt:lpstr>
      <vt:lpstr>A szerepjáték sémája</vt:lpstr>
      <vt:lpstr>A szerepjáték sémája</vt:lpstr>
      <vt:lpstr>A szerepjáték sémája</vt:lpstr>
      <vt:lpstr>PowerPoint Presentation</vt:lpstr>
      <vt:lpstr>Drámamódszer – mikor?</vt:lpstr>
      <vt:lpstr>Drámamódszer – mikor?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múzeumpedagógia  lehetőségei a földrajztanárképzésben</dc:title>
  <dc:creator>.</dc:creator>
  <cp:lastModifiedBy>Makádi Mariann</cp:lastModifiedBy>
  <cp:revision>76</cp:revision>
  <dcterms:created xsi:type="dcterms:W3CDTF">2009-09-03T09:55:14Z</dcterms:created>
  <dcterms:modified xsi:type="dcterms:W3CDTF">2016-02-28T10:57:04Z</dcterms:modified>
</cp:coreProperties>
</file>